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305" r:id="rId5"/>
    <p:sldId id="296" r:id="rId6"/>
    <p:sldId id="306" r:id="rId7"/>
    <p:sldId id="318" r:id="rId8"/>
    <p:sldId id="319" r:id="rId9"/>
    <p:sldId id="321" r:id="rId10"/>
    <p:sldId id="323" r:id="rId11"/>
    <p:sldId id="259" r:id="rId12"/>
    <p:sldId id="310" r:id="rId13"/>
    <p:sldId id="320" r:id="rId14"/>
    <p:sldId id="314" r:id="rId15"/>
    <p:sldId id="309" r:id="rId16"/>
    <p:sldId id="307" r:id="rId17"/>
    <p:sldId id="315" r:id="rId18"/>
    <p:sldId id="294" r:id="rId19"/>
    <p:sldId id="322" r:id="rId20"/>
    <p:sldId id="313" r:id="rId21"/>
    <p:sldId id="31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B97818-B698-48F4-B815-36EFAC3A644D}" v="23" dt="2026-01-29T16:26:20.8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879" autoAdjust="0"/>
  </p:normalViewPr>
  <p:slideViewPr>
    <p:cSldViewPr snapToGrid="0">
      <p:cViewPr varScale="1">
        <p:scale>
          <a:sx n="104" d="100"/>
          <a:sy n="104" d="100"/>
        </p:scale>
        <p:origin x="870" y="31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Packwood" userId="58ee98860c6b3e12" providerId="LiveId" clId="{DF11C672-84A9-4FE9-A3E7-9F6DE0A1A628}"/>
    <pc:docChg chg="undo custSel addSld delSld modSld">
      <pc:chgData name="Kelly Packwood" userId="58ee98860c6b3e12" providerId="LiveId" clId="{DF11C672-84A9-4FE9-A3E7-9F6DE0A1A628}" dt="2026-02-02T12:01:14.530" v="2245" actId="404"/>
      <pc:docMkLst>
        <pc:docMk/>
      </pc:docMkLst>
      <pc:sldChg chg="delSp modSp mod">
        <pc:chgData name="Kelly Packwood" userId="58ee98860c6b3e12" providerId="LiveId" clId="{DF11C672-84A9-4FE9-A3E7-9F6DE0A1A628}" dt="2026-01-29T14:18:46.654" v="1781" actId="478"/>
        <pc:sldMkLst>
          <pc:docMk/>
          <pc:sldMk cId="2985610029" sldId="294"/>
        </pc:sldMkLst>
        <pc:spChg chg="mod">
          <ac:chgData name="Kelly Packwood" userId="58ee98860c6b3e12" providerId="LiveId" clId="{DF11C672-84A9-4FE9-A3E7-9F6DE0A1A628}" dt="2026-01-29T14:03:02.896" v="772" actId="20577"/>
          <ac:spMkLst>
            <pc:docMk/>
            <pc:sldMk cId="2985610029" sldId="294"/>
            <ac:spMk id="13" creationId="{55098612-EA63-29B9-5A0A-D25C377DCE0D}"/>
          </ac:spMkLst>
        </pc:spChg>
      </pc:sldChg>
      <pc:sldChg chg="addSp delSp modSp mod">
        <pc:chgData name="Kelly Packwood" userId="58ee98860c6b3e12" providerId="LiveId" clId="{DF11C672-84A9-4FE9-A3E7-9F6DE0A1A628}" dt="2026-01-29T16:26:33.397" v="2213" actId="1076"/>
        <pc:sldMkLst>
          <pc:docMk/>
          <pc:sldMk cId="1859527893" sldId="296"/>
        </pc:sldMkLst>
        <pc:spChg chg="mod">
          <ac:chgData name="Kelly Packwood" userId="58ee98860c6b3e12" providerId="LiveId" clId="{DF11C672-84A9-4FE9-A3E7-9F6DE0A1A628}" dt="2026-01-29T13:42:39.263" v="84" actId="1076"/>
          <ac:spMkLst>
            <pc:docMk/>
            <pc:sldMk cId="1859527893" sldId="296"/>
            <ac:spMk id="3" creationId="{22788C46-D0BC-4307-AE55-7601A139E7CB}"/>
          </ac:spMkLst>
        </pc:spChg>
        <pc:picChg chg="add mod">
          <ac:chgData name="Kelly Packwood" userId="58ee98860c6b3e12" providerId="LiveId" clId="{DF11C672-84A9-4FE9-A3E7-9F6DE0A1A628}" dt="2026-01-29T16:26:09.388" v="2208" actId="1076"/>
          <ac:picMkLst>
            <pc:docMk/>
            <pc:sldMk cId="1859527893" sldId="296"/>
            <ac:picMk id="9" creationId="{E2D4A5BA-73FD-DDD1-7F24-797B75298E4F}"/>
          </ac:picMkLst>
        </pc:picChg>
        <pc:picChg chg="add mod">
          <ac:chgData name="Kelly Packwood" userId="58ee98860c6b3e12" providerId="LiveId" clId="{DF11C672-84A9-4FE9-A3E7-9F6DE0A1A628}" dt="2026-01-29T16:26:01.109" v="2207" actId="1076"/>
          <ac:picMkLst>
            <pc:docMk/>
            <pc:sldMk cId="1859527893" sldId="296"/>
            <ac:picMk id="14" creationId="{AE0E50E1-12D3-EE99-AFB3-6F17B399EAF6}"/>
          </ac:picMkLst>
        </pc:picChg>
        <pc:picChg chg="add mod">
          <ac:chgData name="Kelly Packwood" userId="58ee98860c6b3e12" providerId="LiveId" clId="{DF11C672-84A9-4FE9-A3E7-9F6DE0A1A628}" dt="2026-01-29T16:26:33.397" v="2213" actId="1076"/>
          <ac:picMkLst>
            <pc:docMk/>
            <pc:sldMk cId="1859527893" sldId="296"/>
            <ac:picMk id="16" creationId="{1A7921C3-4197-FA95-3850-7D8FCCC685C3}"/>
          </ac:picMkLst>
        </pc:picChg>
      </pc:sldChg>
      <pc:sldChg chg="delSp modSp mod">
        <pc:chgData name="Kelly Packwood" userId="58ee98860c6b3e12" providerId="LiveId" clId="{DF11C672-84A9-4FE9-A3E7-9F6DE0A1A628}" dt="2026-01-29T14:18:58.403" v="1786" actId="478"/>
        <pc:sldMkLst>
          <pc:docMk/>
          <pc:sldMk cId="1732999477" sldId="306"/>
        </pc:sldMkLst>
        <pc:spChg chg="mod">
          <ac:chgData name="Kelly Packwood" userId="58ee98860c6b3e12" providerId="LiveId" clId="{DF11C672-84A9-4FE9-A3E7-9F6DE0A1A628}" dt="2026-01-29T13:42:59.272" v="85" actId="20577"/>
          <ac:spMkLst>
            <pc:docMk/>
            <pc:sldMk cId="1732999477" sldId="306"/>
            <ac:spMk id="3" creationId="{1A585715-2793-160B-269E-D9516C84D73A}"/>
          </ac:spMkLst>
        </pc:spChg>
      </pc:sldChg>
      <pc:sldChg chg="delSp modSp mod">
        <pc:chgData name="Kelly Packwood" userId="58ee98860c6b3e12" providerId="LiveId" clId="{DF11C672-84A9-4FE9-A3E7-9F6DE0A1A628}" dt="2026-01-29T14:22:25.931" v="1850" actId="20577"/>
        <pc:sldMkLst>
          <pc:docMk/>
          <pc:sldMk cId="2276839930" sldId="307"/>
        </pc:sldMkLst>
        <pc:spChg chg="mod">
          <ac:chgData name="Kelly Packwood" userId="58ee98860c6b3e12" providerId="LiveId" clId="{DF11C672-84A9-4FE9-A3E7-9F6DE0A1A628}" dt="2026-01-29T14:22:25.931" v="1850" actId="20577"/>
          <ac:spMkLst>
            <pc:docMk/>
            <pc:sldMk cId="2276839930" sldId="307"/>
            <ac:spMk id="4" creationId="{B249E1B9-B601-9D37-4C47-E6098FA2B943}"/>
          </ac:spMkLst>
        </pc:spChg>
      </pc:sldChg>
      <pc:sldChg chg="delSp modSp mod">
        <pc:chgData name="Kelly Packwood" userId="58ee98860c6b3e12" providerId="LiveId" clId="{DF11C672-84A9-4FE9-A3E7-9F6DE0A1A628}" dt="2026-01-29T14:18:53.153" v="1784" actId="478"/>
        <pc:sldMkLst>
          <pc:docMk/>
          <pc:sldMk cId="3619058363" sldId="309"/>
        </pc:sldMkLst>
      </pc:sldChg>
      <pc:sldChg chg="delSp mod">
        <pc:chgData name="Kelly Packwood" userId="58ee98860c6b3e12" providerId="LiveId" clId="{DF11C672-84A9-4FE9-A3E7-9F6DE0A1A628}" dt="2026-01-29T14:19:05.392" v="1789" actId="478"/>
        <pc:sldMkLst>
          <pc:docMk/>
          <pc:sldMk cId="520700503" sldId="310"/>
        </pc:sldMkLst>
      </pc:sldChg>
      <pc:sldChg chg="delSp mod">
        <pc:chgData name="Kelly Packwood" userId="58ee98860c6b3e12" providerId="LiveId" clId="{DF11C672-84A9-4FE9-A3E7-9F6DE0A1A628}" dt="2026-01-29T14:19:09.387" v="1790" actId="478"/>
        <pc:sldMkLst>
          <pc:docMk/>
          <pc:sldMk cId="2068121164" sldId="313"/>
        </pc:sldMkLst>
      </pc:sldChg>
      <pc:sldChg chg="delSp mod">
        <pc:chgData name="Kelly Packwood" userId="58ee98860c6b3e12" providerId="LiveId" clId="{DF11C672-84A9-4FE9-A3E7-9F6DE0A1A628}" dt="2026-01-29T14:18:49.323" v="1782" actId="478"/>
        <pc:sldMkLst>
          <pc:docMk/>
          <pc:sldMk cId="58893715" sldId="315"/>
        </pc:sldMkLst>
      </pc:sldChg>
      <pc:sldChg chg="modSp mod">
        <pc:chgData name="Kelly Packwood" userId="58ee98860c6b3e12" providerId="LiveId" clId="{DF11C672-84A9-4FE9-A3E7-9F6DE0A1A628}" dt="2026-02-02T12:01:14.530" v="2245" actId="404"/>
        <pc:sldMkLst>
          <pc:docMk/>
          <pc:sldMk cId="2790251853" sldId="316"/>
        </pc:sldMkLst>
        <pc:spChg chg="mod">
          <ac:chgData name="Kelly Packwood" userId="58ee98860c6b3e12" providerId="LiveId" clId="{DF11C672-84A9-4FE9-A3E7-9F6DE0A1A628}" dt="2026-02-02T12:01:14.530" v="2245" actId="404"/>
          <ac:spMkLst>
            <pc:docMk/>
            <pc:sldMk cId="2790251853" sldId="316"/>
            <ac:spMk id="5" creationId="{AAF5CF3F-E5EF-5769-3F83-24ADB4412BBF}"/>
          </ac:spMkLst>
        </pc:spChg>
      </pc:sldChg>
      <pc:sldChg chg="delSp mod">
        <pc:chgData name="Kelly Packwood" userId="58ee98860c6b3e12" providerId="LiveId" clId="{DF11C672-84A9-4FE9-A3E7-9F6DE0A1A628}" dt="2026-01-29T14:19:00.191" v="1787" actId="478"/>
        <pc:sldMkLst>
          <pc:docMk/>
          <pc:sldMk cId="144279556" sldId="318"/>
        </pc:sldMkLst>
      </pc:sldChg>
      <pc:sldChg chg="delSp mod">
        <pc:chgData name="Kelly Packwood" userId="58ee98860c6b3e12" providerId="LiveId" clId="{DF11C672-84A9-4FE9-A3E7-9F6DE0A1A628}" dt="2026-01-29T14:19:02.023" v="1788" actId="478"/>
        <pc:sldMkLst>
          <pc:docMk/>
          <pc:sldMk cId="3759963670" sldId="319"/>
        </pc:sldMkLst>
      </pc:sldChg>
      <pc:sldChg chg="modSp new mod">
        <pc:chgData name="Kelly Packwood" userId="58ee98860c6b3e12" providerId="LiveId" clId="{DF11C672-84A9-4FE9-A3E7-9F6DE0A1A628}" dt="2026-01-29T16:28:30.551" v="2214" actId="33524"/>
        <pc:sldMkLst>
          <pc:docMk/>
          <pc:sldMk cId="1914421869" sldId="320"/>
        </pc:sldMkLst>
        <pc:spChg chg="mod">
          <ac:chgData name="Kelly Packwood" userId="58ee98860c6b3e12" providerId="LiveId" clId="{DF11C672-84A9-4FE9-A3E7-9F6DE0A1A628}" dt="2026-01-29T13:49:37.350" v="104" actId="20577"/>
          <ac:spMkLst>
            <pc:docMk/>
            <pc:sldMk cId="1914421869" sldId="320"/>
            <ac:spMk id="2" creationId="{EC0AE28E-05E3-A648-64CE-A8FF09C3CDFB}"/>
          </ac:spMkLst>
        </pc:spChg>
        <pc:spChg chg="mod">
          <ac:chgData name="Kelly Packwood" userId="58ee98860c6b3e12" providerId="LiveId" clId="{DF11C672-84A9-4FE9-A3E7-9F6DE0A1A628}" dt="2026-01-29T16:28:30.551" v="2214" actId="33524"/>
          <ac:spMkLst>
            <pc:docMk/>
            <pc:sldMk cId="1914421869" sldId="320"/>
            <ac:spMk id="5" creationId="{B5AD1D5C-5768-37E7-316A-0375F9A5601C}"/>
          </ac:spMkLst>
        </pc:spChg>
        <pc:spChg chg="mod">
          <ac:chgData name="Kelly Packwood" userId="58ee98860c6b3e12" providerId="LiveId" clId="{DF11C672-84A9-4FE9-A3E7-9F6DE0A1A628}" dt="2026-01-29T13:49:27.681" v="91" actId="20577"/>
          <ac:spMkLst>
            <pc:docMk/>
            <pc:sldMk cId="1914421869" sldId="320"/>
            <ac:spMk id="6" creationId="{FAE5A6F2-415C-2AC0-983E-FB47529F2B80}"/>
          </ac:spMkLst>
        </pc:spChg>
      </pc:sldChg>
      <pc:sldChg chg="addSp delSp modSp new mod modClrScheme chgLayout">
        <pc:chgData name="Kelly Packwood" userId="58ee98860c6b3e12" providerId="LiveId" clId="{DF11C672-84A9-4FE9-A3E7-9F6DE0A1A628}" dt="2026-01-29T14:02:23.618" v="746" actId="20577"/>
        <pc:sldMkLst>
          <pc:docMk/>
          <pc:sldMk cId="4153029889" sldId="321"/>
        </pc:sldMkLst>
        <pc:spChg chg="mod ord">
          <ac:chgData name="Kelly Packwood" userId="58ee98860c6b3e12" providerId="LiveId" clId="{DF11C672-84A9-4FE9-A3E7-9F6DE0A1A628}" dt="2026-01-29T14:01:33.071" v="733" actId="700"/>
          <ac:spMkLst>
            <pc:docMk/>
            <pc:sldMk cId="4153029889" sldId="321"/>
            <ac:spMk id="2" creationId="{E3A852C6-897C-F79A-2DD7-F5AE25738531}"/>
          </ac:spMkLst>
        </pc:spChg>
        <pc:spChg chg="mod ord">
          <ac:chgData name="Kelly Packwood" userId="58ee98860c6b3e12" providerId="LiveId" clId="{DF11C672-84A9-4FE9-A3E7-9F6DE0A1A628}" dt="2026-01-29T14:01:33.071" v="733" actId="700"/>
          <ac:spMkLst>
            <pc:docMk/>
            <pc:sldMk cId="4153029889" sldId="321"/>
            <ac:spMk id="3" creationId="{11AFD335-0941-1998-5D27-7A2A17A04018}"/>
          </ac:spMkLst>
        </pc:spChg>
        <pc:spChg chg="mod ord">
          <ac:chgData name="Kelly Packwood" userId="58ee98860c6b3e12" providerId="LiveId" clId="{DF11C672-84A9-4FE9-A3E7-9F6DE0A1A628}" dt="2026-01-29T14:01:33.071" v="733" actId="700"/>
          <ac:spMkLst>
            <pc:docMk/>
            <pc:sldMk cId="4153029889" sldId="321"/>
            <ac:spMk id="4" creationId="{6FD1F5D5-214C-5175-D17D-594090D76B1E}"/>
          </ac:spMkLst>
        </pc:spChg>
        <pc:spChg chg="add mod">
          <ac:chgData name="Kelly Packwood" userId="58ee98860c6b3e12" providerId="LiveId" clId="{DF11C672-84A9-4FE9-A3E7-9F6DE0A1A628}" dt="2026-01-29T14:02:23.618" v="746" actId="20577"/>
          <ac:spMkLst>
            <pc:docMk/>
            <pc:sldMk cId="4153029889" sldId="321"/>
            <ac:spMk id="7" creationId="{12E3E515-1AD3-D6E2-B86F-7A2B094E481D}"/>
          </ac:spMkLst>
        </pc:spChg>
        <pc:spChg chg="add mod ord">
          <ac:chgData name="Kelly Packwood" userId="58ee98860c6b3e12" providerId="LiveId" clId="{DF11C672-84A9-4FE9-A3E7-9F6DE0A1A628}" dt="2026-01-29T14:02:17.838" v="743" actId="20577"/>
          <ac:spMkLst>
            <pc:docMk/>
            <pc:sldMk cId="4153029889" sldId="321"/>
            <ac:spMk id="11" creationId="{C9940027-9983-60CA-872B-4930E09F3DE3}"/>
          </ac:spMkLst>
        </pc:spChg>
      </pc:sldChg>
      <pc:sldChg chg="addSp delSp modSp new mod modClrScheme chgLayout">
        <pc:chgData name="Kelly Packwood" userId="58ee98860c6b3e12" providerId="LiveId" clId="{DF11C672-84A9-4FE9-A3E7-9F6DE0A1A628}" dt="2026-01-29T14:14:22.308" v="1715" actId="20577"/>
        <pc:sldMkLst>
          <pc:docMk/>
          <pc:sldMk cId="2025991707" sldId="322"/>
        </pc:sldMkLst>
        <pc:spChg chg="mod ord">
          <ac:chgData name="Kelly Packwood" userId="58ee98860c6b3e12" providerId="LiveId" clId="{DF11C672-84A9-4FE9-A3E7-9F6DE0A1A628}" dt="2026-01-29T14:06:16.785" v="774" actId="700"/>
          <ac:spMkLst>
            <pc:docMk/>
            <pc:sldMk cId="2025991707" sldId="322"/>
            <ac:spMk id="3" creationId="{541F192E-1546-6024-9444-5CD445BCC16B}"/>
          </ac:spMkLst>
        </pc:spChg>
        <pc:spChg chg="mod ord">
          <ac:chgData name="Kelly Packwood" userId="58ee98860c6b3e12" providerId="LiveId" clId="{DF11C672-84A9-4FE9-A3E7-9F6DE0A1A628}" dt="2026-01-29T14:06:16.785" v="774" actId="700"/>
          <ac:spMkLst>
            <pc:docMk/>
            <pc:sldMk cId="2025991707" sldId="322"/>
            <ac:spMk id="4" creationId="{0B757DEE-8302-157C-A08A-E98A8ED0E2D7}"/>
          </ac:spMkLst>
        </pc:spChg>
        <pc:spChg chg="add mod ord">
          <ac:chgData name="Kelly Packwood" userId="58ee98860c6b3e12" providerId="LiveId" clId="{DF11C672-84A9-4FE9-A3E7-9F6DE0A1A628}" dt="2026-01-29T14:06:22.925" v="788" actId="20577"/>
          <ac:spMkLst>
            <pc:docMk/>
            <pc:sldMk cId="2025991707" sldId="322"/>
            <ac:spMk id="10" creationId="{3032F806-28C8-84EC-3A2D-34A1195DD725}"/>
          </ac:spMkLst>
        </pc:spChg>
        <pc:spChg chg="add mod">
          <ac:chgData name="Kelly Packwood" userId="58ee98860c6b3e12" providerId="LiveId" clId="{DF11C672-84A9-4FE9-A3E7-9F6DE0A1A628}" dt="2026-01-29T14:14:22.308" v="1715" actId="20577"/>
          <ac:spMkLst>
            <pc:docMk/>
            <pc:sldMk cId="2025991707" sldId="322"/>
            <ac:spMk id="11" creationId="{5B8F9F12-C624-7074-2DB8-022657B991D8}"/>
          </ac:spMkLst>
        </pc:spChg>
      </pc:sldChg>
      <pc:sldChg chg="addSp delSp modSp new mod modClrScheme chgLayout">
        <pc:chgData name="Kelly Packwood" userId="58ee98860c6b3e12" providerId="LiveId" clId="{DF11C672-84A9-4FE9-A3E7-9F6DE0A1A628}" dt="2026-01-29T16:22:11.579" v="2196" actId="1076"/>
        <pc:sldMkLst>
          <pc:docMk/>
          <pc:sldMk cId="3282403785" sldId="323"/>
        </pc:sldMkLst>
        <pc:spChg chg="mod">
          <ac:chgData name="Kelly Packwood" userId="58ee98860c6b3e12" providerId="LiveId" clId="{DF11C672-84A9-4FE9-A3E7-9F6DE0A1A628}" dt="2026-01-29T14:24:33.264" v="1893" actId="20577"/>
          <ac:spMkLst>
            <pc:docMk/>
            <pc:sldMk cId="3282403785" sldId="323"/>
            <ac:spMk id="2" creationId="{D89B65B8-906D-5047-2E11-94435E298A4C}"/>
          </ac:spMkLst>
        </pc:spChg>
        <pc:spChg chg="mod">
          <ac:chgData name="Kelly Packwood" userId="58ee98860c6b3e12" providerId="LiveId" clId="{DF11C672-84A9-4FE9-A3E7-9F6DE0A1A628}" dt="2026-01-29T14:23:02.540" v="1856" actId="26606"/>
          <ac:spMkLst>
            <pc:docMk/>
            <pc:sldMk cId="3282403785" sldId="323"/>
            <ac:spMk id="3" creationId="{FBDAF350-40AF-6B31-4BEA-710302D1603E}"/>
          </ac:spMkLst>
        </pc:spChg>
        <pc:spChg chg="mod">
          <ac:chgData name="Kelly Packwood" userId="58ee98860c6b3e12" providerId="LiveId" clId="{DF11C672-84A9-4FE9-A3E7-9F6DE0A1A628}" dt="2026-01-29T14:23:02.540" v="1856" actId="26606"/>
          <ac:spMkLst>
            <pc:docMk/>
            <pc:sldMk cId="3282403785" sldId="323"/>
            <ac:spMk id="4" creationId="{B5C2BC61-7F21-6B8E-4660-1D0A67D17853}"/>
          </ac:spMkLst>
        </pc:spChg>
        <pc:spChg chg="add mod">
          <ac:chgData name="Kelly Packwood" userId="58ee98860c6b3e12" providerId="LiveId" clId="{DF11C672-84A9-4FE9-A3E7-9F6DE0A1A628}" dt="2026-01-29T14:30:01.946" v="2186" actId="403"/>
          <ac:spMkLst>
            <pc:docMk/>
            <pc:sldMk cId="3282403785" sldId="323"/>
            <ac:spMk id="7" creationId="{93B1A027-9A28-EBC3-C9BA-AC9C07EFA59B}"/>
          </ac:spMkLst>
        </pc:spChg>
        <pc:graphicFrameChg chg="add mod">
          <ac:chgData name="Kelly Packwood" userId="58ee98860c6b3e12" providerId="LiveId" clId="{DF11C672-84A9-4FE9-A3E7-9F6DE0A1A628}" dt="2026-01-29T14:30:08.076" v="2187" actId="14100"/>
          <ac:graphicFrameMkLst>
            <pc:docMk/>
            <pc:sldMk cId="3282403785" sldId="323"/>
            <ac:graphicFrameMk id="10" creationId="{BCC8DCE6-7EDE-0A0E-86E4-026CB738DBE6}"/>
          </ac:graphicFrameMkLst>
        </pc:graphicFrameChg>
        <pc:picChg chg="add mod">
          <ac:chgData name="Kelly Packwood" userId="58ee98860c6b3e12" providerId="LiveId" clId="{DF11C672-84A9-4FE9-A3E7-9F6DE0A1A628}" dt="2026-01-29T16:22:11.579" v="2196" actId="1076"/>
          <ac:picMkLst>
            <pc:docMk/>
            <pc:sldMk cId="3282403785" sldId="323"/>
            <ac:picMk id="1026" creationId="{FAAC0678-39EB-AD7B-0402-CFB0881DA34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E2BE43-EEC3-4C7D-882D-77BBBAB40AEC}"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9450498C-28F1-4868-BC6A-29253E90707E}" type="pres">
      <dgm:prSet presAssocID="{ECE2BE43-EEC3-4C7D-882D-77BBBAB40AEC}" presName="Name0" presStyleCnt="0">
        <dgm:presLayoutVars>
          <dgm:dir/>
          <dgm:resizeHandles val="exact"/>
        </dgm:presLayoutVars>
      </dgm:prSet>
      <dgm:spPr/>
    </dgm:pt>
  </dgm:ptLst>
  <dgm:cxnLst>
    <dgm:cxn modelId="{3E55C7A6-617D-4465-8D09-A19D4F71AD9C}" type="presOf" srcId="{ECE2BE43-EEC3-4C7D-882D-77BBBAB40AEC}" destId="{9450498C-28F1-4868-BC6A-29253E90707E}" srcOrd="0" destOrd="0" presId="urn:microsoft.com/office/officeart/2024/3/layout/hArc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2/2/2026</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2</a:t>
            </a:fld>
            <a:endParaRPr lang="en-US" dirty="0"/>
          </a:p>
        </p:txBody>
      </p:sp>
    </p:spTree>
    <p:extLst>
      <p:ext uri="{BB962C8B-B14F-4D97-AF65-F5344CB8AC3E}">
        <p14:creationId xmlns:p14="http://schemas.microsoft.com/office/powerpoint/2010/main" val="3270232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5</a:t>
            </a:fld>
            <a:endParaRPr lang="en-US" dirty="0"/>
          </a:p>
        </p:txBody>
      </p:sp>
    </p:spTree>
    <p:extLst>
      <p:ext uri="{BB962C8B-B14F-4D97-AF65-F5344CB8AC3E}">
        <p14:creationId xmlns:p14="http://schemas.microsoft.com/office/powerpoint/2010/main" val="14810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75476F-A808-1F46-A368-07984F6DA22E}" type="slidenum">
              <a:rPr lang="en-US" smtClean="0"/>
              <a:t>8</a:t>
            </a:fld>
            <a:endParaRPr lang="en-US" dirty="0"/>
          </a:p>
        </p:txBody>
      </p:sp>
    </p:spTree>
    <p:extLst>
      <p:ext uri="{BB962C8B-B14F-4D97-AF65-F5344CB8AC3E}">
        <p14:creationId xmlns:p14="http://schemas.microsoft.com/office/powerpoint/2010/main" val="12428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en-US"/>
              <a:t>Click to edit Master title style</a:t>
            </a:r>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8" Type="http://schemas.openxmlformats.org/officeDocument/2006/relationships/hyperlink" Target="https://abcdoes.com/" TargetMode="External"/><Relationship Id="rId3" Type="http://schemas.openxmlformats.org/officeDocument/2006/relationships/hyperlink" Target="https://hungrylittleminds.campaign.gov.uk/" TargetMode="External"/><Relationship Id="rId7" Type="http://schemas.openxmlformats.org/officeDocument/2006/relationships/hyperlink" Target="https://www.localoffer.derbyshire.gov.uk/home.aspx" TargetMode="External"/><Relationship Id="rId2" Type="http://schemas.openxmlformats.org/officeDocument/2006/relationships/hyperlink" Target="https://www.bbc.co.uk/tiny-happy-people" TargetMode="External"/><Relationship Id="rId1" Type="http://schemas.openxmlformats.org/officeDocument/2006/relationships/slideLayout" Target="../slideLayouts/slideLayout13.xml"/><Relationship Id="rId6" Type="http://schemas.openxmlformats.org/officeDocument/2006/relationships/hyperlink" Target="https://foundationyears.org.uk/files/2015/03/4Children_ParentsGuide_2015_WEB.pdf" TargetMode="External"/><Relationship Id="rId5" Type="http://schemas.openxmlformats.org/officeDocument/2006/relationships/hyperlink" Target="https://www.derbyshire.gov.uk/leisure/libraries/find-your-local-library/chesterfield-library.aspx" TargetMode="External"/><Relationship Id="rId10" Type="http://schemas.openxmlformats.org/officeDocument/2006/relationships/image" Target="../media/image25.png"/><Relationship Id="rId4" Type="http://schemas.openxmlformats.org/officeDocument/2006/relationships/hyperlink" Target="https://www.twinkl.co.uk/" TargetMode="External"/><Relationship Id="rId9" Type="http://schemas.openxmlformats.org/officeDocument/2006/relationships/hyperlink" Target="https://www.gov.uk/government/publications/development-matters--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p:txBody>
          <a:bodyPr/>
          <a:lstStyle/>
          <a:p>
            <a:r>
              <a:rPr lang="en-US" dirty="0"/>
              <a:t>PRE-SCHOOL</a:t>
            </a:r>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a:normAutofit fontScale="92500"/>
          </a:bodyPr>
          <a:lstStyle/>
          <a:p>
            <a:r>
              <a:rPr lang="en-US" dirty="0"/>
              <a:t>WELCOME TO HARES​</a:t>
            </a:r>
          </a:p>
        </p:txBody>
      </p:sp>
      <p:pic>
        <p:nvPicPr>
          <p:cNvPr id="5" name="Picture 4" descr="A group of children walking on a dirt road&#10;&#10;Description automatically generated with medium confidence">
            <a:extLst>
              <a:ext uri="{FF2B5EF4-FFF2-40B4-BE49-F238E27FC236}">
                <a16:creationId xmlns:a16="http://schemas.microsoft.com/office/drawing/2014/main" id="{3E79FB57-B4F0-4458-A9A5-5A619218D280}"/>
              </a:ext>
            </a:extLst>
          </p:cNvPr>
          <p:cNvPicPr>
            <a:picLocks noChangeAspect="1"/>
          </p:cNvPicPr>
          <p:nvPr/>
        </p:nvPicPr>
        <p:blipFill>
          <a:blip r:embed="rId2"/>
          <a:stretch>
            <a:fillRect/>
          </a:stretch>
        </p:blipFill>
        <p:spPr>
          <a:xfrm>
            <a:off x="4918989" y="4506295"/>
            <a:ext cx="2354021" cy="1324136"/>
          </a:xfrm>
          <a:prstGeom prst="ellipse">
            <a:avLst/>
          </a:prstGeom>
          <a:ln>
            <a:noFill/>
          </a:ln>
          <a:effectLst>
            <a:softEdge rad="112500"/>
          </a:effectLst>
        </p:spPr>
      </p:pic>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AE28E-05E3-A648-64CE-A8FF09C3CDFB}"/>
              </a:ext>
            </a:extLst>
          </p:cNvPr>
          <p:cNvSpPr>
            <a:spLocks noGrp="1"/>
          </p:cNvSpPr>
          <p:nvPr>
            <p:ph type="title"/>
          </p:nvPr>
        </p:nvSpPr>
        <p:spPr/>
        <p:txBody>
          <a:bodyPr/>
          <a:lstStyle/>
          <a:p>
            <a:r>
              <a:rPr lang="en-GB" dirty="0"/>
              <a:t>Busy books</a:t>
            </a:r>
          </a:p>
        </p:txBody>
      </p:sp>
      <p:sp>
        <p:nvSpPr>
          <p:cNvPr id="3" name="Footer Placeholder 2">
            <a:extLst>
              <a:ext uri="{FF2B5EF4-FFF2-40B4-BE49-F238E27FC236}">
                <a16:creationId xmlns:a16="http://schemas.microsoft.com/office/drawing/2014/main" id="{5C8BEF26-716B-7FA5-C90A-E9AEE4F8B0C2}"/>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4D73087-1BA1-847E-67E9-8B55730AC601}"/>
              </a:ext>
            </a:extLst>
          </p:cNvPr>
          <p:cNvSpPr>
            <a:spLocks noGrp="1"/>
          </p:cNvSpPr>
          <p:nvPr>
            <p:ph type="sldNum" sz="quarter" idx="12"/>
          </p:nvPr>
        </p:nvSpPr>
        <p:spPr/>
        <p:txBody>
          <a:bodyPr/>
          <a:lstStyle/>
          <a:p>
            <a:fld id="{294A09A9-5501-47C1-A89A-A340965A2BE2}" type="slidenum">
              <a:rPr lang="en-US" smtClean="0"/>
              <a:t>10</a:t>
            </a:fld>
            <a:endParaRPr lang="en-US" dirty="0"/>
          </a:p>
        </p:txBody>
      </p:sp>
      <p:sp>
        <p:nvSpPr>
          <p:cNvPr id="5" name="Content Placeholder 4">
            <a:extLst>
              <a:ext uri="{FF2B5EF4-FFF2-40B4-BE49-F238E27FC236}">
                <a16:creationId xmlns:a16="http://schemas.microsoft.com/office/drawing/2014/main" id="{B5AD1D5C-5768-37E7-316A-0375F9A5601C}"/>
              </a:ext>
            </a:extLst>
          </p:cNvPr>
          <p:cNvSpPr>
            <a:spLocks noGrp="1"/>
          </p:cNvSpPr>
          <p:nvPr>
            <p:ph sz="quarter" idx="4"/>
          </p:nvPr>
        </p:nvSpPr>
        <p:spPr/>
        <p:txBody>
          <a:bodyPr/>
          <a:lstStyle/>
          <a:p>
            <a:r>
              <a:rPr lang="en-GB" dirty="0"/>
              <a:t>In Hares, we use ‘busy books’ to continue learning from nursery to home. These are sent home each month with an activity for you to complete with your little one. </a:t>
            </a:r>
          </a:p>
        </p:txBody>
      </p:sp>
      <p:sp>
        <p:nvSpPr>
          <p:cNvPr id="6" name="Text Placeholder 5">
            <a:extLst>
              <a:ext uri="{FF2B5EF4-FFF2-40B4-BE49-F238E27FC236}">
                <a16:creationId xmlns:a16="http://schemas.microsoft.com/office/drawing/2014/main" id="{FAE5A6F2-415C-2AC0-983E-FB47529F2B80}"/>
              </a:ext>
            </a:extLst>
          </p:cNvPr>
          <p:cNvSpPr>
            <a:spLocks noGrp="1"/>
          </p:cNvSpPr>
          <p:nvPr>
            <p:ph type="body" sz="quarter" idx="13"/>
          </p:nvPr>
        </p:nvSpPr>
        <p:spPr/>
        <p:txBody>
          <a:bodyPr/>
          <a:lstStyle/>
          <a:p>
            <a:r>
              <a:rPr lang="en-GB" dirty="0"/>
              <a:t>B</a:t>
            </a:r>
          </a:p>
        </p:txBody>
      </p:sp>
    </p:spTree>
    <p:extLst>
      <p:ext uri="{BB962C8B-B14F-4D97-AF65-F5344CB8AC3E}">
        <p14:creationId xmlns:p14="http://schemas.microsoft.com/office/powerpoint/2010/main" val="1914421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235D6CE0-8C87-8204-E391-4C5E4D375691}"/>
              </a:ext>
            </a:extLst>
          </p:cNvPr>
          <p:cNvGraphicFramePr>
            <a:graphicFrameLocks noGrp="1"/>
          </p:cNvGraphicFramePr>
          <p:nvPr>
            <p:extLst>
              <p:ext uri="{D42A27DB-BD31-4B8C-83A1-F6EECF244321}">
                <p14:modId xmlns:p14="http://schemas.microsoft.com/office/powerpoint/2010/main" val="79968133"/>
              </p:ext>
            </p:extLst>
          </p:nvPr>
        </p:nvGraphicFramePr>
        <p:xfrm>
          <a:off x="707923" y="2245711"/>
          <a:ext cx="10589339" cy="4402076"/>
        </p:xfrm>
        <a:graphic>
          <a:graphicData uri="http://schemas.openxmlformats.org/drawingml/2006/table">
            <a:tbl>
              <a:tblPr firstRow="1" firstCol="1" bandRow="1">
                <a:tableStyleId>{5C22544A-7EE6-4342-B048-85BDC9FD1C3A}</a:tableStyleId>
              </a:tblPr>
              <a:tblGrid>
                <a:gridCol w="1512329">
                  <a:extLst>
                    <a:ext uri="{9D8B030D-6E8A-4147-A177-3AD203B41FA5}">
                      <a16:colId xmlns:a16="http://schemas.microsoft.com/office/drawing/2014/main" val="1174274151"/>
                    </a:ext>
                  </a:extLst>
                </a:gridCol>
                <a:gridCol w="1512329">
                  <a:extLst>
                    <a:ext uri="{9D8B030D-6E8A-4147-A177-3AD203B41FA5}">
                      <a16:colId xmlns:a16="http://schemas.microsoft.com/office/drawing/2014/main" val="1953691126"/>
                    </a:ext>
                  </a:extLst>
                </a:gridCol>
                <a:gridCol w="1512329">
                  <a:extLst>
                    <a:ext uri="{9D8B030D-6E8A-4147-A177-3AD203B41FA5}">
                      <a16:colId xmlns:a16="http://schemas.microsoft.com/office/drawing/2014/main" val="2826173760"/>
                    </a:ext>
                  </a:extLst>
                </a:gridCol>
                <a:gridCol w="1513088">
                  <a:extLst>
                    <a:ext uri="{9D8B030D-6E8A-4147-A177-3AD203B41FA5}">
                      <a16:colId xmlns:a16="http://schemas.microsoft.com/office/drawing/2014/main" val="149330509"/>
                    </a:ext>
                  </a:extLst>
                </a:gridCol>
                <a:gridCol w="1513088">
                  <a:extLst>
                    <a:ext uri="{9D8B030D-6E8A-4147-A177-3AD203B41FA5}">
                      <a16:colId xmlns:a16="http://schemas.microsoft.com/office/drawing/2014/main" val="530800652"/>
                    </a:ext>
                  </a:extLst>
                </a:gridCol>
                <a:gridCol w="1513088">
                  <a:extLst>
                    <a:ext uri="{9D8B030D-6E8A-4147-A177-3AD203B41FA5}">
                      <a16:colId xmlns:a16="http://schemas.microsoft.com/office/drawing/2014/main" val="4090110521"/>
                    </a:ext>
                  </a:extLst>
                </a:gridCol>
                <a:gridCol w="1513088">
                  <a:extLst>
                    <a:ext uri="{9D8B030D-6E8A-4147-A177-3AD203B41FA5}">
                      <a16:colId xmlns:a16="http://schemas.microsoft.com/office/drawing/2014/main" val="805760843"/>
                    </a:ext>
                  </a:extLst>
                </a:gridCol>
              </a:tblGrid>
              <a:tr h="119762">
                <a:tc>
                  <a:txBody>
                    <a:bodyPr/>
                    <a:lstStyle/>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Autumn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Autumn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Spring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Spring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Summer 1</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1200">
                          <a:effectLst/>
                        </a:rPr>
                        <a:t>Summer 2</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3555339621"/>
                  </a:ext>
                </a:extLst>
              </a:tr>
              <a:tr h="1167143">
                <a:tc>
                  <a:txBody>
                    <a:bodyPr/>
                    <a:lstStyle/>
                    <a:p>
                      <a:pPr algn="ctr">
                        <a:lnSpc>
                          <a:spcPct val="107000"/>
                        </a:lnSpc>
                        <a:spcAft>
                          <a:spcPts val="800"/>
                        </a:spcAft>
                      </a:pPr>
                      <a:r>
                        <a:rPr lang="en-GB" sz="700">
                          <a:effectLst/>
                        </a:rPr>
                        <a:t>Predictable Interests</a:t>
                      </a:r>
                    </a:p>
                    <a:p>
                      <a:pPr>
                        <a:lnSpc>
                          <a:spcPct val="107000"/>
                        </a:lnSpc>
                        <a:spcAft>
                          <a:spcPts val="800"/>
                        </a:spcAft>
                      </a:pPr>
                      <a:r>
                        <a:rPr lang="en-GB" sz="700">
                          <a:effectLst/>
                        </a:rPr>
                        <a:t> </a:t>
                      </a:r>
                    </a:p>
                    <a:p>
                      <a:pPr>
                        <a:lnSpc>
                          <a:spcPct val="107000"/>
                        </a:lnSpc>
                        <a:spcAft>
                          <a:spcPts val="800"/>
                        </a:spcAft>
                      </a:pPr>
                      <a:r>
                        <a:rPr lang="en-GB" sz="700">
                          <a:effectLst/>
                        </a:rPr>
                        <a:t>NB These themes will be adapted to allow children’s interests to underpin planning.</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New Beginnings</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 Superheroes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People who help us </a:t>
                      </a:r>
                    </a:p>
                    <a:p>
                      <a:pPr>
                        <a:lnSpc>
                          <a:spcPct val="107000"/>
                        </a:lnSpc>
                        <a:spcAft>
                          <a:spcPts val="800"/>
                        </a:spcAft>
                      </a:pPr>
                      <a:r>
                        <a:rPr lang="en-GB" sz="700" dirty="0">
                          <a:effectLst/>
                        </a:rPr>
                        <a:t> </a:t>
                      </a:r>
                    </a:p>
                    <a:p>
                      <a:pPr algn="ctr">
                        <a:lnSpc>
                          <a:spcPct val="107000"/>
                        </a:lnSpc>
                        <a:spcAft>
                          <a:spcPts val="800"/>
                        </a:spcAft>
                      </a:pPr>
                      <a:r>
                        <a:rPr lang="en-GB" sz="700" dirty="0">
                          <a:effectLst/>
                        </a:rPr>
                        <a:t>Food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Being kind / staying safe</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Traditional Tales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Our favourites</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 Familiar tales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Library visits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Letters to Father Christmas</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Animals around the world </a:t>
                      </a:r>
                    </a:p>
                    <a:p>
                      <a:pPr algn="ctr">
                        <a:lnSpc>
                          <a:spcPct val="107000"/>
                        </a:lnSpc>
                        <a:spcAft>
                          <a:spcPts val="800"/>
                        </a:spcAft>
                      </a:pPr>
                      <a:r>
                        <a:rPr lang="en-GB" sz="700">
                          <a:effectLst/>
                        </a:rPr>
                        <a:t> </a:t>
                      </a:r>
                    </a:p>
                    <a:p>
                      <a:pPr algn="ctr">
                        <a:lnSpc>
                          <a:spcPct val="107000"/>
                        </a:lnSpc>
                        <a:spcAft>
                          <a:spcPts val="800"/>
                        </a:spcAft>
                      </a:pPr>
                      <a:r>
                        <a:rPr lang="en-GB" sz="700">
                          <a:effectLst/>
                        </a:rPr>
                        <a:t>Down on the Farm </a:t>
                      </a:r>
                    </a:p>
                    <a:p>
                      <a:pPr algn="ctr">
                        <a:lnSpc>
                          <a:spcPct val="107000"/>
                        </a:lnSpc>
                        <a:spcAft>
                          <a:spcPts val="800"/>
                        </a:spcAft>
                      </a:pPr>
                      <a:r>
                        <a:rPr lang="en-GB" sz="700">
                          <a:effectLst/>
                        </a:rPr>
                        <a:t> </a:t>
                      </a:r>
                    </a:p>
                    <a:p>
                      <a:pPr algn="ctr">
                        <a:lnSpc>
                          <a:spcPct val="107000"/>
                        </a:lnSpc>
                        <a:spcAft>
                          <a:spcPts val="800"/>
                        </a:spcAft>
                      </a:pPr>
                      <a:r>
                        <a:rPr lang="en-GB" sz="700">
                          <a:effectLst/>
                        </a:rPr>
                        <a:t>Mini Beasts </a:t>
                      </a:r>
                    </a:p>
                    <a:p>
                      <a:pPr algn="ctr">
                        <a:lnSpc>
                          <a:spcPct val="107000"/>
                        </a:lnSpc>
                        <a:spcAft>
                          <a:spcPts val="800"/>
                        </a:spcAft>
                      </a:pPr>
                      <a:r>
                        <a:rPr lang="en-GB" sz="700">
                          <a:effectLst/>
                        </a:rPr>
                        <a:t> </a:t>
                      </a:r>
                    </a:p>
                    <a:p>
                      <a:pPr algn="ctr">
                        <a:lnSpc>
                          <a:spcPct val="107000"/>
                        </a:lnSpc>
                        <a:spcAft>
                          <a:spcPts val="800"/>
                        </a:spcAft>
                      </a:pPr>
                      <a:r>
                        <a:rPr lang="en-GB" sz="700">
                          <a:effectLst/>
                        </a:rPr>
                        <a:t>Animal patterns</a:t>
                      </a:r>
                    </a:p>
                    <a:p>
                      <a:pPr>
                        <a:lnSpc>
                          <a:spcPct val="107000"/>
                        </a:lnSpc>
                        <a:spcAft>
                          <a:spcPts val="800"/>
                        </a:spcAft>
                      </a:pPr>
                      <a:r>
                        <a:rPr lang="en-GB" sz="700">
                          <a:effectLst/>
                        </a:rPr>
                        <a:t> </a:t>
                      </a:r>
                    </a:p>
                    <a:p>
                      <a:pPr algn="ctr">
                        <a:lnSpc>
                          <a:spcPct val="107000"/>
                        </a:lnSpc>
                        <a:spcAft>
                          <a:spcPts val="800"/>
                        </a:spcAft>
                      </a:pPr>
                      <a:r>
                        <a:rPr lang="en-GB" sz="700">
                          <a:effectLst/>
                        </a:rPr>
                        <a:t>Dinosaurs and fossils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Plants &amp; Flowers Weather / seasons </a:t>
                      </a:r>
                    </a:p>
                    <a:p>
                      <a:pPr algn="ctr">
                        <a:lnSpc>
                          <a:spcPct val="107000"/>
                        </a:lnSpc>
                        <a:spcAft>
                          <a:spcPts val="800"/>
                        </a:spcAft>
                      </a:pPr>
                      <a:r>
                        <a:rPr lang="en-GB" sz="700">
                          <a:effectLst/>
                        </a:rPr>
                        <a:t>The Sun and Moon </a:t>
                      </a:r>
                    </a:p>
                    <a:p>
                      <a:pPr algn="ctr">
                        <a:lnSpc>
                          <a:spcPct val="107000"/>
                        </a:lnSpc>
                        <a:spcAft>
                          <a:spcPts val="800"/>
                        </a:spcAft>
                      </a:pPr>
                      <a:r>
                        <a:rPr lang="en-GB" sz="700">
                          <a:effectLst/>
                        </a:rPr>
                        <a:t>Forest School Planting seeds Reduce, Reuse &amp; Recycle</a:t>
                      </a:r>
                    </a:p>
                    <a:p>
                      <a:pPr algn="ctr">
                        <a:lnSpc>
                          <a:spcPct val="107000"/>
                        </a:lnSpc>
                        <a:spcAft>
                          <a:spcPts val="800"/>
                        </a:spcAft>
                      </a:pPr>
                      <a:r>
                        <a:rPr lang="en-GB" sz="700">
                          <a:effectLst/>
                        </a:rPr>
                        <a:t> Fun Science / Materials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Around the Town </a:t>
                      </a:r>
                    </a:p>
                    <a:p>
                      <a:pPr algn="ctr">
                        <a:lnSpc>
                          <a:spcPct val="107000"/>
                        </a:lnSpc>
                        <a:spcAft>
                          <a:spcPts val="800"/>
                        </a:spcAft>
                      </a:pPr>
                      <a:r>
                        <a:rPr lang="en-GB" sz="700">
                          <a:effectLst/>
                        </a:rPr>
                        <a:t> </a:t>
                      </a:r>
                    </a:p>
                    <a:p>
                      <a:pPr algn="ctr">
                        <a:lnSpc>
                          <a:spcPct val="107000"/>
                        </a:lnSpc>
                        <a:spcAft>
                          <a:spcPts val="800"/>
                        </a:spcAft>
                      </a:pPr>
                      <a:r>
                        <a:rPr lang="en-GB" sz="700">
                          <a:effectLst/>
                        </a:rPr>
                        <a:t>Fly me to the moon! </a:t>
                      </a:r>
                    </a:p>
                    <a:p>
                      <a:pPr algn="ctr">
                        <a:lnSpc>
                          <a:spcPct val="107000"/>
                        </a:lnSpc>
                        <a:spcAft>
                          <a:spcPts val="800"/>
                        </a:spcAft>
                      </a:pPr>
                      <a:r>
                        <a:rPr lang="en-GB" sz="700">
                          <a:effectLst/>
                        </a:rPr>
                        <a:t> </a:t>
                      </a:r>
                    </a:p>
                    <a:p>
                      <a:pPr algn="ctr">
                        <a:lnSpc>
                          <a:spcPct val="107000"/>
                        </a:lnSpc>
                        <a:spcAft>
                          <a:spcPts val="800"/>
                        </a:spcAft>
                      </a:pPr>
                      <a:r>
                        <a:rPr lang="en-GB" sz="700">
                          <a:effectLst/>
                        </a:rPr>
                        <a:t>Vehicles </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Under the sea </a:t>
                      </a:r>
                    </a:p>
                    <a:p>
                      <a:pPr algn="ctr">
                        <a:lnSpc>
                          <a:spcPct val="107000"/>
                        </a:lnSpc>
                        <a:spcAft>
                          <a:spcPts val="800"/>
                        </a:spcAft>
                      </a:pPr>
                      <a:r>
                        <a:rPr lang="en-GB" sz="700">
                          <a:effectLst/>
                        </a:rPr>
                        <a:t> </a:t>
                      </a:r>
                    </a:p>
                    <a:p>
                      <a:pPr algn="ctr">
                        <a:lnSpc>
                          <a:spcPct val="107000"/>
                        </a:lnSpc>
                        <a:spcAft>
                          <a:spcPts val="800"/>
                        </a:spcAft>
                      </a:pPr>
                      <a:r>
                        <a:rPr lang="en-GB" sz="700">
                          <a:effectLst/>
                        </a:rPr>
                        <a:t>Off on holiday  </a:t>
                      </a:r>
                    </a:p>
                    <a:p>
                      <a:pPr algn="ctr">
                        <a:lnSpc>
                          <a:spcPct val="107000"/>
                        </a:lnSpc>
                        <a:spcAft>
                          <a:spcPts val="800"/>
                        </a:spcAft>
                      </a:pPr>
                      <a:r>
                        <a:rPr lang="en-GB" sz="700">
                          <a:effectLst/>
                        </a:rPr>
                        <a:t> </a:t>
                      </a:r>
                    </a:p>
                    <a:p>
                      <a:pPr algn="ctr">
                        <a:lnSpc>
                          <a:spcPct val="107000"/>
                        </a:lnSpc>
                        <a:spcAft>
                          <a:spcPts val="800"/>
                        </a:spcAft>
                      </a:pPr>
                      <a:r>
                        <a:rPr lang="en-GB" sz="700">
                          <a:effectLst/>
                        </a:rPr>
                        <a:t>Send me a postcard!</a:t>
                      </a:r>
                    </a:p>
                    <a:p>
                      <a:pPr algn="ctr">
                        <a:lnSpc>
                          <a:spcPct val="107000"/>
                        </a:lnSpc>
                        <a:spcAft>
                          <a:spcPts val="800"/>
                        </a:spcAft>
                      </a:pPr>
                      <a:r>
                        <a:rPr lang="en-GB" sz="700">
                          <a:effectLst/>
                        </a:rPr>
                        <a:t> </a:t>
                      </a:r>
                    </a:p>
                    <a:p>
                      <a:pPr algn="ctr">
                        <a:lnSpc>
                          <a:spcPct val="107000"/>
                        </a:lnSpc>
                        <a:spcAft>
                          <a:spcPts val="800"/>
                        </a:spcAft>
                      </a:pPr>
                      <a:r>
                        <a:rPr lang="en-GB" sz="700">
                          <a:effectLst/>
                        </a:rPr>
                        <a:t>Seaside art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4085826170"/>
                  </a:ext>
                </a:extLst>
              </a:tr>
              <a:tr h="618507">
                <a:tc>
                  <a:txBody>
                    <a:bodyPr/>
                    <a:lstStyle/>
                    <a:p>
                      <a:pPr algn="ctr">
                        <a:lnSpc>
                          <a:spcPct val="107000"/>
                        </a:lnSpc>
                        <a:spcAft>
                          <a:spcPts val="800"/>
                        </a:spcAft>
                      </a:pPr>
                      <a:r>
                        <a:rPr lang="en-GB" sz="700">
                          <a:effectLst/>
                        </a:rPr>
                        <a:t>Possible Texts or Rhymes</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Owl Babies</a:t>
                      </a:r>
                    </a:p>
                    <a:p>
                      <a:pPr algn="ctr">
                        <a:lnSpc>
                          <a:spcPct val="107000"/>
                        </a:lnSpc>
                        <a:spcAft>
                          <a:spcPts val="800"/>
                        </a:spcAft>
                      </a:pPr>
                      <a:r>
                        <a:rPr lang="en-GB" sz="700">
                          <a:effectLst/>
                        </a:rPr>
                        <a:t>Stick Man</a:t>
                      </a:r>
                    </a:p>
                    <a:p>
                      <a:pPr algn="ctr">
                        <a:lnSpc>
                          <a:spcPct val="107000"/>
                        </a:lnSpc>
                        <a:spcAft>
                          <a:spcPts val="800"/>
                        </a:spcAft>
                      </a:pPr>
                      <a:r>
                        <a:rPr lang="en-GB" sz="700">
                          <a:effectLst/>
                        </a:rPr>
                        <a:t>The Smartest Giant</a:t>
                      </a:r>
                    </a:p>
                    <a:p>
                      <a:pPr algn="ctr">
                        <a:lnSpc>
                          <a:spcPct val="107000"/>
                        </a:lnSpc>
                        <a:spcAft>
                          <a:spcPts val="800"/>
                        </a:spcAft>
                      </a:pPr>
                      <a:r>
                        <a:rPr lang="en-GB" sz="700">
                          <a:effectLst/>
                        </a:rPr>
                        <a:t>Rainbow Fish</a:t>
                      </a:r>
                    </a:p>
                    <a:p>
                      <a:pPr algn="ctr">
                        <a:lnSpc>
                          <a:spcPct val="107000"/>
                        </a:lnSpc>
                        <a:spcAft>
                          <a:spcPts val="800"/>
                        </a:spcAft>
                      </a:pPr>
                      <a:r>
                        <a:rPr lang="en-GB" sz="700">
                          <a:effectLst/>
                        </a:rPr>
                        <a:t>Big Book of Families</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Goldilocks</a:t>
                      </a:r>
                    </a:p>
                    <a:p>
                      <a:pPr algn="ctr">
                        <a:lnSpc>
                          <a:spcPct val="107000"/>
                        </a:lnSpc>
                        <a:spcAft>
                          <a:spcPts val="800"/>
                        </a:spcAft>
                      </a:pPr>
                      <a:r>
                        <a:rPr lang="en-GB" sz="700">
                          <a:effectLst/>
                        </a:rPr>
                        <a:t>Farmer Duck</a:t>
                      </a:r>
                    </a:p>
                    <a:p>
                      <a:pPr algn="ctr">
                        <a:lnSpc>
                          <a:spcPct val="107000"/>
                        </a:lnSpc>
                        <a:spcAft>
                          <a:spcPts val="800"/>
                        </a:spcAft>
                      </a:pPr>
                      <a:r>
                        <a:rPr lang="en-GB" sz="700">
                          <a:effectLst/>
                        </a:rPr>
                        <a:t>The Ugly Duckling</a:t>
                      </a:r>
                    </a:p>
                    <a:p>
                      <a:pPr algn="ctr">
                        <a:lnSpc>
                          <a:spcPct val="107000"/>
                        </a:lnSpc>
                        <a:spcAft>
                          <a:spcPts val="800"/>
                        </a:spcAft>
                      </a:pPr>
                      <a:r>
                        <a:rPr lang="en-GB" sz="700">
                          <a:effectLst/>
                        </a:rPr>
                        <a:t>Christmas Story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The Very Hungry Caterpillar</a:t>
                      </a:r>
                    </a:p>
                    <a:p>
                      <a:pPr algn="ctr">
                        <a:lnSpc>
                          <a:spcPct val="107000"/>
                        </a:lnSpc>
                        <a:spcAft>
                          <a:spcPts val="800"/>
                        </a:spcAft>
                      </a:pPr>
                      <a:r>
                        <a:rPr lang="en-GB" sz="700">
                          <a:effectLst/>
                        </a:rPr>
                        <a:t>Tiger Who Came to Tea</a:t>
                      </a:r>
                    </a:p>
                    <a:p>
                      <a:pPr algn="ctr">
                        <a:lnSpc>
                          <a:spcPct val="107000"/>
                        </a:lnSpc>
                        <a:spcAft>
                          <a:spcPts val="800"/>
                        </a:spcAft>
                      </a:pPr>
                      <a:r>
                        <a:rPr lang="en-GB" sz="700">
                          <a:effectLst/>
                        </a:rPr>
                        <a:t>Pig in the Pond</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Supertato</a:t>
                      </a:r>
                    </a:p>
                    <a:p>
                      <a:pPr algn="ctr">
                        <a:lnSpc>
                          <a:spcPct val="107000"/>
                        </a:lnSpc>
                        <a:spcAft>
                          <a:spcPts val="800"/>
                        </a:spcAft>
                      </a:pPr>
                      <a:r>
                        <a:rPr lang="en-GB" sz="700">
                          <a:effectLst/>
                        </a:rPr>
                        <a:t>Oliver’s Vegetables</a:t>
                      </a:r>
                    </a:p>
                    <a:p>
                      <a:pPr algn="ctr">
                        <a:lnSpc>
                          <a:spcPct val="107000"/>
                        </a:lnSpc>
                        <a:spcAft>
                          <a:spcPts val="800"/>
                        </a:spcAft>
                      </a:pPr>
                      <a:r>
                        <a:rPr lang="en-GB" sz="700">
                          <a:effectLst/>
                        </a:rPr>
                        <a:t>Jack and the Beanstalk</a:t>
                      </a:r>
                    </a:p>
                    <a:p>
                      <a:pPr algn="ctr">
                        <a:lnSpc>
                          <a:spcPct val="107000"/>
                        </a:lnSpc>
                        <a:spcAft>
                          <a:spcPts val="800"/>
                        </a:spcAft>
                      </a:pPr>
                      <a:r>
                        <a:rPr lang="en-GB" sz="700">
                          <a:effectLst/>
                        </a:rPr>
                        <a:t>Jasper’s Beanstalk</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Snail and the Whale</a:t>
                      </a:r>
                    </a:p>
                    <a:p>
                      <a:pPr algn="ctr">
                        <a:lnSpc>
                          <a:spcPct val="107000"/>
                        </a:lnSpc>
                        <a:spcAft>
                          <a:spcPts val="800"/>
                        </a:spcAft>
                      </a:pPr>
                      <a:r>
                        <a:rPr lang="en-GB" sz="700">
                          <a:effectLst/>
                        </a:rPr>
                        <a:t>Bob, The Man on the Moon</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Lighthouse Keepers Lunch</a:t>
                      </a:r>
                    </a:p>
                    <a:p>
                      <a:pPr algn="ctr">
                        <a:lnSpc>
                          <a:spcPct val="107000"/>
                        </a:lnSpc>
                        <a:spcAft>
                          <a:spcPts val="800"/>
                        </a:spcAft>
                      </a:pPr>
                      <a:r>
                        <a:rPr lang="en-GB" sz="700">
                          <a:effectLst/>
                        </a:rPr>
                        <a:t>Tiddler</a:t>
                      </a:r>
                    </a:p>
                    <a:p>
                      <a:pPr algn="ctr">
                        <a:lnSpc>
                          <a:spcPct val="107000"/>
                        </a:lnSpc>
                        <a:spcAft>
                          <a:spcPts val="800"/>
                        </a:spcAft>
                      </a:pPr>
                      <a:r>
                        <a:rPr lang="en-GB" sz="700">
                          <a:effectLst/>
                        </a:rPr>
                        <a:t>World Atlases</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2751180510"/>
                  </a:ext>
                </a:extLst>
              </a:tr>
              <a:tr h="892825">
                <a:tc>
                  <a:txBody>
                    <a:bodyPr/>
                    <a:lstStyle/>
                    <a:p>
                      <a:pPr algn="ctr">
                        <a:lnSpc>
                          <a:spcPct val="107000"/>
                        </a:lnSpc>
                        <a:spcAft>
                          <a:spcPts val="800"/>
                        </a:spcAft>
                      </a:pPr>
                      <a:r>
                        <a:rPr lang="en-GB" sz="700">
                          <a:effectLst/>
                        </a:rPr>
                        <a:t>Enrichment Opportunities</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gn="ctr">
                        <a:lnSpc>
                          <a:spcPct val="107000"/>
                        </a:lnSpc>
                        <a:spcAft>
                          <a:spcPts val="800"/>
                        </a:spcAft>
                      </a:pPr>
                      <a:r>
                        <a:rPr lang="en-GB" sz="700">
                          <a:effectLst/>
                        </a:rPr>
                        <a:t> </a:t>
                      </a:r>
                    </a:p>
                    <a:p>
                      <a:pP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Autumn Trail</a:t>
                      </a:r>
                    </a:p>
                    <a:p>
                      <a:pPr algn="ctr">
                        <a:lnSpc>
                          <a:spcPct val="107000"/>
                        </a:lnSpc>
                        <a:spcAft>
                          <a:spcPts val="800"/>
                        </a:spcAft>
                      </a:pPr>
                      <a:r>
                        <a:rPr lang="en-GB" sz="700">
                          <a:effectLst/>
                        </a:rPr>
                        <a:t> </a:t>
                      </a:r>
                    </a:p>
                    <a:p>
                      <a:pPr algn="ctr">
                        <a:lnSpc>
                          <a:spcPct val="107000"/>
                        </a:lnSpc>
                        <a:spcAft>
                          <a:spcPts val="800"/>
                        </a:spcAft>
                      </a:pPr>
                      <a:r>
                        <a:rPr lang="en-GB" sz="700">
                          <a:effectLst/>
                        </a:rPr>
                        <a:t>Fire Station Visit</a:t>
                      </a:r>
                    </a:p>
                    <a:p>
                      <a:pPr algn="ctr">
                        <a:lnSpc>
                          <a:spcPct val="107000"/>
                        </a:lnSpc>
                        <a:spcAft>
                          <a:spcPts val="800"/>
                        </a:spcAft>
                      </a:pPr>
                      <a:r>
                        <a:rPr lang="en-GB" sz="700">
                          <a:effectLst/>
                        </a:rPr>
                        <a:t> </a:t>
                      </a:r>
                    </a:p>
                    <a:p>
                      <a:pPr algn="ctr">
                        <a:lnSpc>
                          <a:spcPct val="107000"/>
                        </a:lnSpc>
                        <a:spcAft>
                          <a:spcPts val="800"/>
                        </a:spcAft>
                      </a:pPr>
                      <a:r>
                        <a:rPr lang="en-GB" sz="700">
                          <a:effectLst/>
                        </a:rPr>
                        <a:t>Harvest Festival</a:t>
                      </a:r>
                    </a:p>
                    <a:p>
                      <a:pPr algn="ctr">
                        <a:lnSpc>
                          <a:spcPct val="107000"/>
                        </a:lnSpc>
                        <a:spcAft>
                          <a:spcPts val="800"/>
                        </a:spcAft>
                      </a:pPr>
                      <a:r>
                        <a:rPr lang="en-GB" sz="700">
                          <a:effectLst/>
                        </a:rPr>
                        <a:t> </a:t>
                      </a:r>
                    </a:p>
                    <a:p>
                      <a:pPr algn="ctr">
                        <a:lnSpc>
                          <a:spcPct val="107000"/>
                        </a:lnSpc>
                        <a:spcAft>
                          <a:spcPts val="800"/>
                        </a:spcAft>
                      </a:pPr>
                      <a:r>
                        <a:rPr lang="en-GB" sz="700">
                          <a:effectLst/>
                        </a:rPr>
                        <a:t>Halloween</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 Bonfire Night Christmas  </a:t>
                      </a:r>
                    </a:p>
                    <a:p>
                      <a:pPr algn="ctr">
                        <a:lnSpc>
                          <a:spcPct val="107000"/>
                        </a:lnSpc>
                        <a:spcAft>
                          <a:spcPts val="800"/>
                        </a:spcAft>
                      </a:pPr>
                      <a:r>
                        <a:rPr lang="en-GB" sz="700">
                          <a:effectLst/>
                        </a:rPr>
                        <a:t>Diwali Remembrance day  </a:t>
                      </a:r>
                    </a:p>
                    <a:p>
                      <a:pPr algn="ctr">
                        <a:lnSpc>
                          <a:spcPct val="107000"/>
                        </a:lnSpc>
                        <a:spcAft>
                          <a:spcPts val="800"/>
                        </a:spcAft>
                      </a:pPr>
                      <a:r>
                        <a:rPr lang="en-GB" sz="700">
                          <a:effectLst/>
                        </a:rPr>
                        <a:t>Children in Need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Zoo Lab</a:t>
                      </a:r>
                    </a:p>
                    <a:p>
                      <a:pPr algn="ctr">
                        <a:lnSpc>
                          <a:spcPct val="107000"/>
                        </a:lnSpc>
                        <a:spcAft>
                          <a:spcPts val="800"/>
                        </a:spcAft>
                      </a:pPr>
                      <a:r>
                        <a:rPr lang="en-GB" sz="700">
                          <a:effectLst/>
                        </a:rPr>
                        <a:t> </a:t>
                      </a:r>
                    </a:p>
                    <a:p>
                      <a:pPr algn="ctr">
                        <a:lnSpc>
                          <a:spcPct val="107000"/>
                        </a:lnSpc>
                        <a:spcAft>
                          <a:spcPts val="800"/>
                        </a:spcAft>
                      </a:pPr>
                      <a:r>
                        <a:rPr lang="en-GB" sz="700">
                          <a:effectLst/>
                        </a:rPr>
                        <a:t>Chinese New Year</a:t>
                      </a:r>
                    </a:p>
                    <a:p>
                      <a:pPr algn="ctr">
                        <a:lnSpc>
                          <a:spcPct val="107000"/>
                        </a:lnSpc>
                        <a:spcAft>
                          <a:spcPts val="800"/>
                        </a:spcAft>
                      </a:pPr>
                      <a:r>
                        <a:rPr lang="en-GB" sz="700">
                          <a:effectLst/>
                        </a:rPr>
                        <a:t> </a:t>
                      </a:r>
                    </a:p>
                    <a:p>
                      <a:pPr algn="ctr">
                        <a:lnSpc>
                          <a:spcPct val="107000"/>
                        </a:lnSpc>
                        <a:spcAft>
                          <a:spcPts val="800"/>
                        </a:spcAft>
                      </a:pPr>
                      <a:r>
                        <a:rPr lang="en-GB" sz="700">
                          <a:effectLst/>
                        </a:rPr>
                        <a:t>Valentines Day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Trips</a:t>
                      </a:r>
                    </a:p>
                    <a:p>
                      <a:pPr algn="ctr">
                        <a:lnSpc>
                          <a:spcPct val="107000"/>
                        </a:lnSpc>
                        <a:spcAft>
                          <a:spcPts val="800"/>
                        </a:spcAft>
                      </a:pPr>
                      <a:r>
                        <a:rPr lang="en-GB" sz="700">
                          <a:effectLst/>
                        </a:rPr>
                        <a:t> </a:t>
                      </a:r>
                    </a:p>
                    <a:p>
                      <a:pPr algn="ctr">
                        <a:lnSpc>
                          <a:spcPct val="107000"/>
                        </a:lnSpc>
                        <a:spcAft>
                          <a:spcPts val="800"/>
                        </a:spcAft>
                      </a:pPr>
                      <a:r>
                        <a:rPr lang="en-GB" sz="700">
                          <a:effectLst/>
                        </a:rPr>
                        <a:t>Easter</a:t>
                      </a:r>
                    </a:p>
                    <a:p>
                      <a:pPr algn="ctr">
                        <a:lnSpc>
                          <a:spcPct val="107000"/>
                        </a:lnSpc>
                        <a:spcAft>
                          <a:spcPts val="800"/>
                        </a:spcAft>
                      </a:pPr>
                      <a:r>
                        <a:rPr lang="en-GB" sz="700">
                          <a:effectLst/>
                        </a:rPr>
                        <a:t> </a:t>
                      </a:r>
                    </a:p>
                    <a:p>
                      <a:pPr algn="ctr">
                        <a:lnSpc>
                          <a:spcPct val="107000"/>
                        </a:lnSpc>
                        <a:spcAft>
                          <a:spcPts val="800"/>
                        </a:spcAft>
                      </a:pPr>
                      <a:r>
                        <a:rPr lang="en-GB" sz="700">
                          <a:effectLst/>
                        </a:rPr>
                        <a:t>Mothers Day</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a:effectLst/>
                        </a:rPr>
                        <a:t>Road Safety</a:t>
                      </a:r>
                    </a:p>
                    <a:p>
                      <a:pPr algn="ctr">
                        <a:lnSpc>
                          <a:spcPct val="107000"/>
                        </a:lnSpc>
                        <a:spcAft>
                          <a:spcPts val="800"/>
                        </a:spcAft>
                      </a:pPr>
                      <a:r>
                        <a:rPr lang="en-GB" sz="700">
                          <a:effectLst/>
                        </a:rPr>
                        <a:t> </a:t>
                      </a:r>
                    </a:p>
                    <a:p>
                      <a:pPr algn="ctr">
                        <a:lnSpc>
                          <a:spcPct val="107000"/>
                        </a:lnSpc>
                        <a:spcAft>
                          <a:spcPts val="800"/>
                        </a:spcAft>
                      </a:pPr>
                      <a:r>
                        <a:rPr lang="en-GB" sz="700">
                          <a:effectLst/>
                        </a:rPr>
                        <a:t>Post a Letter</a:t>
                      </a:r>
                    </a:p>
                    <a:p>
                      <a:pPr algn="ctr">
                        <a:lnSpc>
                          <a:spcPct val="107000"/>
                        </a:lnSpc>
                        <a:spcAft>
                          <a:spcPts val="800"/>
                        </a:spcAft>
                      </a:pPr>
                      <a:r>
                        <a:rPr lang="en-GB" sz="700">
                          <a:effectLst/>
                        </a:rPr>
                        <a:t> </a:t>
                      </a:r>
                    </a:p>
                    <a:p>
                      <a:pPr algn="ctr">
                        <a:lnSpc>
                          <a:spcPct val="107000"/>
                        </a:lnSpc>
                        <a:spcAft>
                          <a:spcPts val="800"/>
                        </a:spcAft>
                      </a:pPr>
                      <a:r>
                        <a:rPr lang="en-GB" sz="700">
                          <a:effectLst/>
                        </a:rPr>
                        <a:t>Food tasting</a:t>
                      </a:r>
                    </a:p>
                    <a:p>
                      <a:pPr algn="ctr">
                        <a:lnSpc>
                          <a:spcPct val="107000"/>
                        </a:lnSpc>
                        <a:spcAft>
                          <a:spcPts val="800"/>
                        </a:spcAft>
                      </a:pPr>
                      <a:r>
                        <a:rPr lang="en-GB" sz="700">
                          <a:effectLst/>
                        </a:rPr>
                        <a:t> </a:t>
                      </a:r>
                    </a:p>
                    <a:p>
                      <a:pPr algn="ctr">
                        <a:lnSpc>
                          <a:spcPct val="107000"/>
                        </a:lnSpc>
                        <a:spcAft>
                          <a:spcPts val="800"/>
                        </a:spcAft>
                      </a:pPr>
                      <a:r>
                        <a:rPr lang="en-GB" sz="7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tc>
                  <a:txBody>
                    <a:bodyPr/>
                    <a:lstStyle/>
                    <a:p>
                      <a:pPr algn="ctr">
                        <a:lnSpc>
                          <a:spcPct val="107000"/>
                        </a:lnSpc>
                        <a:spcAft>
                          <a:spcPts val="800"/>
                        </a:spcAft>
                      </a:pPr>
                      <a:r>
                        <a:rPr lang="en-GB" sz="700" dirty="0">
                          <a:effectLst/>
                        </a:rPr>
                        <a:t>World Space Week </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Fathers Day</a:t>
                      </a:r>
                    </a:p>
                    <a:p>
                      <a:pPr algn="ctr">
                        <a:lnSpc>
                          <a:spcPct val="107000"/>
                        </a:lnSpc>
                        <a:spcAft>
                          <a:spcPts val="800"/>
                        </a:spcAft>
                      </a:pPr>
                      <a:r>
                        <a:rPr lang="en-GB" sz="700" dirty="0">
                          <a:effectLst/>
                        </a:rPr>
                        <a:t> </a:t>
                      </a:r>
                    </a:p>
                    <a:p>
                      <a:pPr algn="ctr">
                        <a:lnSpc>
                          <a:spcPct val="107000"/>
                        </a:lnSpc>
                        <a:spcAft>
                          <a:spcPts val="800"/>
                        </a:spcAft>
                      </a:pPr>
                      <a:r>
                        <a:rPr lang="en-GB" sz="700" dirty="0">
                          <a:effectLst/>
                        </a:rPr>
                        <a:t>Pirate Day</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242" marR="44242" marT="0" marB="0"/>
                </a:tc>
                <a:extLst>
                  <a:ext uri="{0D108BD9-81ED-4DB2-BD59-A6C34878D82A}">
                    <a16:rowId xmlns:a16="http://schemas.microsoft.com/office/drawing/2014/main" val="4146738521"/>
                  </a:ext>
                </a:extLst>
              </a:tr>
            </a:tbl>
          </a:graphicData>
        </a:graphic>
      </p:graphicFrame>
    </p:spTree>
    <p:extLst>
      <p:ext uri="{BB962C8B-B14F-4D97-AF65-F5344CB8AC3E}">
        <p14:creationId xmlns:p14="http://schemas.microsoft.com/office/powerpoint/2010/main" val="1563980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C4AE-C2C4-A814-CC59-BD002AEF46FC}"/>
              </a:ext>
            </a:extLst>
          </p:cNvPr>
          <p:cNvSpPr>
            <a:spLocks noGrp="1"/>
          </p:cNvSpPr>
          <p:nvPr>
            <p:ph type="title"/>
          </p:nvPr>
        </p:nvSpPr>
        <p:spPr/>
        <p:txBody>
          <a:bodyPr>
            <a:normAutofit fontScale="90000"/>
          </a:bodyPr>
          <a:lstStyle/>
          <a:p>
            <a:r>
              <a:rPr lang="en-US" dirty="0">
                <a:solidFill>
                  <a:schemeClr val="accent3"/>
                </a:solidFill>
                <a:latin typeface="Baskerville Old Face" panose="02020602080505020303" pitchFamily="18" charset="77"/>
              </a:rPr>
              <a:t>Phonics Phas</a:t>
            </a:r>
            <a:r>
              <a:rPr lang="en-US" dirty="0">
                <a:latin typeface="Baskerville Old Face" panose="02020602080505020303" pitchFamily="18" charset="77"/>
              </a:rPr>
              <a:t>e 1</a:t>
            </a:r>
            <a:br>
              <a:rPr lang="en-US" dirty="0">
                <a:latin typeface="Baskerville Old Face" panose="02020602080505020303" pitchFamily="18" charset="77"/>
              </a:rPr>
            </a:br>
            <a:endParaRPr lang="en-US" dirty="0"/>
          </a:p>
        </p:txBody>
      </p:sp>
      <p:sp>
        <p:nvSpPr>
          <p:cNvPr id="5" name="Slide Number Placeholder 4">
            <a:extLst>
              <a:ext uri="{FF2B5EF4-FFF2-40B4-BE49-F238E27FC236}">
                <a16:creationId xmlns:a16="http://schemas.microsoft.com/office/drawing/2014/main" id="{C67CEE5A-421C-AB04-0186-6EC788070186}"/>
              </a:ext>
            </a:extLst>
          </p:cNvPr>
          <p:cNvSpPr>
            <a:spLocks noGrp="1"/>
          </p:cNvSpPr>
          <p:nvPr>
            <p:ph type="sldNum" sz="quarter" idx="11"/>
          </p:nvPr>
        </p:nvSpPr>
        <p:spPr>
          <a:xfrm>
            <a:off x="9067797" y="6356350"/>
            <a:ext cx="2743200" cy="365125"/>
          </a:xfrm>
        </p:spPr>
        <p:txBody>
          <a:bodyPr/>
          <a:lstStyle/>
          <a:p>
            <a:fld id="{294A09A9-5501-47C1-A89A-A340965A2BE2}" type="slidenum">
              <a:rPr lang="en-US" smtClean="0"/>
              <a:t>12</a:t>
            </a:fld>
            <a:endParaRPr lang="en-US" dirty="0"/>
          </a:p>
        </p:txBody>
      </p:sp>
      <p:sp>
        <p:nvSpPr>
          <p:cNvPr id="4" name="TextBox 3">
            <a:extLst>
              <a:ext uri="{FF2B5EF4-FFF2-40B4-BE49-F238E27FC236}">
                <a16:creationId xmlns:a16="http://schemas.microsoft.com/office/drawing/2014/main" id="{24378064-038B-8545-F052-C57BCE943FBA}"/>
              </a:ext>
            </a:extLst>
          </p:cNvPr>
          <p:cNvSpPr txBox="1"/>
          <p:nvPr/>
        </p:nvSpPr>
        <p:spPr>
          <a:xfrm>
            <a:off x="1444240" y="3017922"/>
            <a:ext cx="9545653" cy="646331"/>
          </a:xfrm>
          <a:prstGeom prst="rect">
            <a:avLst/>
          </a:prstGeom>
          <a:solidFill>
            <a:schemeClr val="bg1"/>
          </a:solidFill>
        </p:spPr>
        <p:txBody>
          <a:bodyPr wrap="square" rtlCol="0">
            <a:spAutoFit/>
          </a:bodyPr>
          <a:lstStyle/>
          <a:p>
            <a:r>
              <a:rPr lang="en-GB" sz="900" b="0" i="0" dirty="0">
                <a:effectLst/>
                <a:latin typeface="Open Sans" panose="020B0606030504020204" pitchFamily="34" charset="0"/>
              </a:rPr>
              <a:t>Jolly Phonics is a comprehensive programme, based on the proven, fun and </a:t>
            </a:r>
            <a:r>
              <a:rPr lang="en-GB" sz="900" b="0" i="0" dirty="0" err="1">
                <a:effectLst/>
                <a:latin typeface="Open Sans" panose="020B0606030504020204" pitchFamily="34" charset="0"/>
              </a:rPr>
              <a:t>muliti</a:t>
            </a:r>
            <a:r>
              <a:rPr lang="en-GB" sz="900" b="0" i="0" dirty="0">
                <a:effectLst/>
                <a:latin typeface="Open Sans" panose="020B0606030504020204" pitchFamily="34" charset="0"/>
              </a:rPr>
              <a:t>-sensory synthetic phonics method that gets children reading and writing from an early age. This means that we teach letter sounds as opposed to the alphabet. These 42 letter sounds are phonic building blocks that children, with the right tools, use to decode the English language. When reading a word, they recognise the letters and blend together the respective sounds; when writing a word they identify the sounds and write down the corresponding letters. These skills are called blending and segmenting. These are two of the five skills that children need to master phonics:</a:t>
            </a:r>
            <a:endParaRPr lang="en-GB" sz="900" dirty="0"/>
          </a:p>
        </p:txBody>
      </p:sp>
      <p:pic>
        <p:nvPicPr>
          <p:cNvPr id="11" name="Picture 10">
            <a:extLst>
              <a:ext uri="{FF2B5EF4-FFF2-40B4-BE49-F238E27FC236}">
                <a16:creationId xmlns:a16="http://schemas.microsoft.com/office/drawing/2014/main" id="{FE59D7D6-91F5-4128-4E32-D9649FA2F1F5}"/>
              </a:ext>
            </a:extLst>
          </p:cNvPr>
          <p:cNvPicPr>
            <a:picLocks noChangeAspect="1"/>
          </p:cNvPicPr>
          <p:nvPr/>
        </p:nvPicPr>
        <p:blipFill>
          <a:blip r:embed="rId2"/>
          <a:stretch>
            <a:fillRect/>
          </a:stretch>
        </p:blipFill>
        <p:spPr>
          <a:xfrm>
            <a:off x="4301784" y="3726650"/>
            <a:ext cx="3286882" cy="3047501"/>
          </a:xfrm>
          <a:prstGeom prst="rect">
            <a:avLst/>
          </a:prstGeom>
        </p:spPr>
      </p:pic>
    </p:spTree>
    <p:extLst>
      <p:ext uri="{BB962C8B-B14F-4D97-AF65-F5344CB8AC3E}">
        <p14:creationId xmlns:p14="http://schemas.microsoft.com/office/powerpoint/2010/main" val="3619058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76">
            <a:extLst>
              <a:ext uri="{FF2B5EF4-FFF2-40B4-BE49-F238E27FC236}">
                <a16:creationId xmlns:a16="http://schemas.microsoft.com/office/drawing/2014/main" id="{D9A0AA8E-BE3B-E949-89DB-0208EE4A67D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cs typeface="Calibri Light"/>
              </a:rPr>
              <a:t>Daily Routine</a:t>
            </a:r>
            <a:endParaRPr lang="en-US" dirty="0"/>
          </a:p>
        </p:txBody>
      </p:sp>
      <p:sp>
        <p:nvSpPr>
          <p:cNvPr id="5" name="Slide Number Placeholder 4">
            <a:extLst>
              <a:ext uri="{FF2B5EF4-FFF2-40B4-BE49-F238E27FC236}">
                <a16:creationId xmlns:a16="http://schemas.microsoft.com/office/drawing/2014/main" id="{CC753343-82B8-838D-9717-1489C689634C}"/>
              </a:ext>
            </a:extLst>
          </p:cNvPr>
          <p:cNvSpPr>
            <a:spLocks noGrp="1"/>
          </p:cNvSpPr>
          <p:nvPr>
            <p:ph type="sldNum" sz="quarter" idx="11"/>
          </p:nvPr>
        </p:nvSpPr>
        <p:spPr/>
        <p:txBody>
          <a:bodyPr/>
          <a:lstStyle/>
          <a:p>
            <a:fld id="{294A09A9-5501-47C1-A89A-A340965A2BE2}" type="slidenum">
              <a:rPr lang="en-US" smtClean="0"/>
              <a:pPr/>
              <a:t>13</a:t>
            </a:fld>
            <a:endParaRPr lang="en-US" dirty="0"/>
          </a:p>
        </p:txBody>
      </p:sp>
      <p:sp>
        <p:nvSpPr>
          <p:cNvPr id="4" name="Text Placeholder 3">
            <a:extLst>
              <a:ext uri="{FF2B5EF4-FFF2-40B4-BE49-F238E27FC236}">
                <a16:creationId xmlns:a16="http://schemas.microsoft.com/office/drawing/2014/main" id="{B249E1B9-B601-9D37-4C47-E6098FA2B943}"/>
              </a:ext>
            </a:extLst>
          </p:cNvPr>
          <p:cNvSpPr>
            <a:spLocks noGrp="1"/>
          </p:cNvSpPr>
          <p:nvPr>
            <p:ph type="body" sz="quarter" idx="13"/>
          </p:nvPr>
        </p:nvSpPr>
        <p:spPr>
          <a:xfrm>
            <a:off x="1328309" y="1254599"/>
            <a:ext cx="9532582" cy="4513812"/>
          </a:xfrm>
        </p:spPr>
        <p:txBody>
          <a:bodyPr/>
          <a:lstStyle/>
          <a:p>
            <a:r>
              <a:rPr lang="en-GB" dirty="0"/>
              <a:t>Each day in pre-school is different to the last and we place emphasis on following children’s individual needs and routines as well as their interests and next steps. However, a sample day in Hares would follow:</a:t>
            </a:r>
          </a:p>
          <a:p>
            <a:r>
              <a:rPr lang="en-GB" sz="1600" b="0" i="0" dirty="0">
                <a:solidFill>
                  <a:schemeClr val="bg1">
                    <a:lumMod val="50000"/>
                  </a:schemeClr>
                </a:solidFill>
                <a:effectLst/>
                <a:latin typeface="+mn-lt"/>
              </a:rPr>
              <a:t>7:00 - 9:30 breakfast and free play</a:t>
            </a:r>
            <a:br>
              <a:rPr lang="en-GB" sz="1600" dirty="0">
                <a:solidFill>
                  <a:schemeClr val="bg1">
                    <a:lumMod val="50000"/>
                  </a:schemeClr>
                </a:solidFill>
                <a:latin typeface="+mn-lt"/>
              </a:rPr>
            </a:br>
            <a:r>
              <a:rPr lang="en-GB" sz="1600" b="0" i="0" dirty="0">
                <a:solidFill>
                  <a:schemeClr val="bg1">
                    <a:lumMod val="50000"/>
                  </a:schemeClr>
                </a:solidFill>
                <a:effectLst/>
                <a:latin typeface="+mn-lt"/>
              </a:rPr>
              <a:t>9:30 - </a:t>
            </a:r>
            <a:r>
              <a:rPr lang="en-GB" sz="1600" dirty="0">
                <a:solidFill>
                  <a:schemeClr val="bg1">
                    <a:lumMod val="50000"/>
                  </a:schemeClr>
                </a:solidFill>
                <a:latin typeface="+mn-lt"/>
              </a:rPr>
              <a:t>10</a:t>
            </a:r>
            <a:r>
              <a:rPr lang="en-GB" sz="1600" b="0" i="0" dirty="0">
                <a:solidFill>
                  <a:schemeClr val="bg1">
                    <a:lumMod val="50000"/>
                  </a:schemeClr>
                </a:solidFill>
                <a:effectLst/>
                <a:latin typeface="+mn-lt"/>
              </a:rPr>
              <a:t>:00 group time and singing/toothbrushing</a:t>
            </a:r>
            <a:br>
              <a:rPr lang="en-GB" sz="1600" dirty="0">
                <a:solidFill>
                  <a:schemeClr val="bg1">
                    <a:lumMod val="50000"/>
                  </a:schemeClr>
                </a:solidFill>
                <a:latin typeface="+mn-lt"/>
              </a:rPr>
            </a:br>
            <a:r>
              <a:rPr lang="en-GB" sz="1600" b="0" i="0" dirty="0">
                <a:solidFill>
                  <a:schemeClr val="bg1">
                    <a:lumMod val="50000"/>
                  </a:schemeClr>
                </a:solidFill>
                <a:effectLst/>
                <a:latin typeface="+mn-lt"/>
              </a:rPr>
              <a:t>10:00 - 10:30 rolling snack available</a:t>
            </a:r>
            <a:br>
              <a:rPr lang="en-GB" sz="1600" dirty="0">
                <a:solidFill>
                  <a:schemeClr val="bg1">
                    <a:lumMod val="50000"/>
                  </a:schemeClr>
                </a:solidFill>
                <a:latin typeface="+mn-lt"/>
              </a:rPr>
            </a:br>
            <a:r>
              <a:rPr lang="en-GB" sz="1600" b="0" i="0" dirty="0">
                <a:solidFill>
                  <a:schemeClr val="bg1">
                    <a:lumMod val="50000"/>
                  </a:schemeClr>
                </a:solidFill>
                <a:effectLst/>
                <a:latin typeface="+mn-lt"/>
              </a:rPr>
              <a:t>10:30 - 11:15 outdoor</a:t>
            </a:r>
            <a:br>
              <a:rPr lang="en-GB" sz="1600" dirty="0">
                <a:solidFill>
                  <a:schemeClr val="bg1">
                    <a:lumMod val="50000"/>
                  </a:schemeClr>
                </a:solidFill>
                <a:latin typeface="+mn-lt"/>
              </a:rPr>
            </a:br>
            <a:r>
              <a:rPr lang="en-GB" sz="1600" b="0" i="0" dirty="0">
                <a:solidFill>
                  <a:schemeClr val="bg1">
                    <a:lumMod val="50000"/>
                  </a:schemeClr>
                </a:solidFill>
                <a:effectLst/>
                <a:latin typeface="+mn-lt"/>
              </a:rPr>
              <a:t>11:30 - 12:30 lunch 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12:30 - 1:30 - rest and free play activities</a:t>
            </a:r>
          </a:p>
          <a:p>
            <a:r>
              <a:rPr lang="en-GB" sz="1600" dirty="0">
                <a:solidFill>
                  <a:schemeClr val="bg1">
                    <a:lumMod val="50000"/>
                  </a:schemeClr>
                </a:solidFill>
                <a:latin typeface="+mn-lt"/>
              </a:rPr>
              <a:t>1:30- 2:00 – group time and story 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2:00 - 2:30 snack</a:t>
            </a:r>
            <a:br>
              <a:rPr lang="en-GB" sz="1600" dirty="0">
                <a:solidFill>
                  <a:schemeClr val="bg1">
                    <a:lumMod val="50000"/>
                  </a:schemeClr>
                </a:solidFill>
                <a:latin typeface="+mn-lt"/>
              </a:rPr>
            </a:br>
            <a:r>
              <a:rPr lang="en-GB" sz="1600" b="0" i="0" dirty="0">
                <a:solidFill>
                  <a:schemeClr val="bg1">
                    <a:lumMod val="50000"/>
                  </a:schemeClr>
                </a:solidFill>
                <a:effectLst/>
                <a:latin typeface="+mn-lt"/>
              </a:rPr>
              <a:t>2:30 - 3.15 outdoor</a:t>
            </a:r>
            <a:br>
              <a:rPr lang="en-GB" sz="1600" dirty="0">
                <a:solidFill>
                  <a:schemeClr val="bg1">
                    <a:lumMod val="50000"/>
                  </a:schemeClr>
                </a:solidFill>
                <a:latin typeface="+mn-lt"/>
              </a:rPr>
            </a:br>
            <a:r>
              <a:rPr lang="en-GB" sz="1600" b="0" i="0" dirty="0">
                <a:solidFill>
                  <a:schemeClr val="bg1">
                    <a:lumMod val="50000"/>
                  </a:schemeClr>
                </a:solidFill>
                <a:effectLst/>
                <a:latin typeface="+mn-lt"/>
              </a:rPr>
              <a:t>3:30 - 4:00 tea time</a:t>
            </a:r>
            <a:br>
              <a:rPr lang="en-GB" sz="1600" dirty="0">
                <a:solidFill>
                  <a:schemeClr val="bg1">
                    <a:lumMod val="50000"/>
                  </a:schemeClr>
                </a:solidFill>
                <a:latin typeface="+mn-lt"/>
              </a:rPr>
            </a:br>
            <a:r>
              <a:rPr lang="en-GB" sz="1600" b="0" i="0" dirty="0">
                <a:solidFill>
                  <a:schemeClr val="bg1">
                    <a:lumMod val="50000"/>
                  </a:schemeClr>
                </a:solidFill>
                <a:effectLst/>
                <a:latin typeface="+mn-lt"/>
              </a:rPr>
              <a:t>4:00 – 6:00 outdoor/free play</a:t>
            </a:r>
            <a:endParaRPr lang="en-GB" sz="1600" dirty="0">
              <a:solidFill>
                <a:schemeClr val="bg1">
                  <a:lumMod val="50000"/>
                </a:schemeClr>
              </a:solidFill>
              <a:latin typeface="+mn-lt"/>
            </a:endParaRPr>
          </a:p>
        </p:txBody>
      </p:sp>
    </p:spTree>
    <p:extLst>
      <p:ext uri="{BB962C8B-B14F-4D97-AF65-F5344CB8AC3E}">
        <p14:creationId xmlns:p14="http://schemas.microsoft.com/office/powerpoint/2010/main" val="2276839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6A01-1D8C-E82D-69CE-C1BEA5E0330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10 Keys to School Readiness</a:t>
            </a:r>
            <a:r>
              <a:rPr lang="en-US" dirty="0">
                <a:solidFill>
                  <a:schemeClr val="accent3"/>
                </a:solidFill>
                <a:latin typeface="Baskerville Old Face" panose="02020602080505020303" pitchFamily="18" charset="77"/>
              </a:rPr>
              <a:t> </a:t>
            </a:r>
            <a:endParaRPr lang="en-US" dirty="0"/>
          </a:p>
        </p:txBody>
      </p:sp>
      <p:sp>
        <p:nvSpPr>
          <p:cNvPr id="4" name="Slide Number Placeholder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a:lstStyle/>
          <a:p>
            <a:fld id="{294A09A9-5501-47C1-A89A-A340965A2BE2}" type="slidenum">
              <a:rPr lang="en-US" smtClean="0"/>
              <a:pPr/>
              <a:t>14</a:t>
            </a:fld>
            <a:endParaRPr lang="en-US" dirty="0"/>
          </a:p>
        </p:txBody>
      </p:sp>
      <p:pic>
        <p:nvPicPr>
          <p:cNvPr id="5" name="Content Placeholder 4">
            <a:extLst>
              <a:ext uri="{FF2B5EF4-FFF2-40B4-BE49-F238E27FC236}">
                <a16:creationId xmlns:a16="http://schemas.microsoft.com/office/drawing/2014/main" id="{10E0802E-1ADF-F546-F960-43527109F8CE}"/>
              </a:ext>
            </a:extLst>
          </p:cNvPr>
          <p:cNvPicPr>
            <a:picLocks noGrp="1" noChangeAspect="1"/>
          </p:cNvPicPr>
          <p:nvPr>
            <p:ph sz="quarter" idx="12"/>
          </p:nvPr>
        </p:nvPicPr>
        <p:blipFill rotWithShape="1">
          <a:blip r:embed="rId2"/>
          <a:srcRect l="43146" t="15201" r="28181" b="12200"/>
          <a:stretch/>
        </p:blipFill>
        <p:spPr>
          <a:xfrm>
            <a:off x="2640294" y="2357447"/>
            <a:ext cx="2948299" cy="4199093"/>
          </a:xfrm>
        </p:spPr>
      </p:pic>
      <p:pic>
        <p:nvPicPr>
          <p:cNvPr id="9" name="Picture 8">
            <a:extLst>
              <a:ext uri="{FF2B5EF4-FFF2-40B4-BE49-F238E27FC236}">
                <a16:creationId xmlns:a16="http://schemas.microsoft.com/office/drawing/2014/main" id="{509AFFF1-0665-559E-8E6C-61F30D932CBC}"/>
              </a:ext>
            </a:extLst>
          </p:cNvPr>
          <p:cNvPicPr>
            <a:picLocks noChangeAspect="1"/>
          </p:cNvPicPr>
          <p:nvPr/>
        </p:nvPicPr>
        <p:blipFill rotWithShape="1">
          <a:blip r:embed="rId3"/>
          <a:srcRect l="42897" t="22305" r="28575" b="7315"/>
          <a:stretch/>
        </p:blipFill>
        <p:spPr>
          <a:xfrm>
            <a:off x="5805718" y="2357447"/>
            <a:ext cx="3185164" cy="4420091"/>
          </a:xfrm>
          <a:prstGeom prst="rect">
            <a:avLst/>
          </a:prstGeom>
        </p:spPr>
      </p:pic>
    </p:spTree>
    <p:extLst>
      <p:ext uri="{BB962C8B-B14F-4D97-AF65-F5344CB8AC3E}">
        <p14:creationId xmlns:p14="http://schemas.microsoft.com/office/powerpoint/2010/main" val="58893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p:txBody>
          <a:bodyPr/>
          <a:lstStyle/>
          <a:p>
            <a:r>
              <a:rPr lang="en-US" dirty="0"/>
              <a:t>Parent Partnerships</a:t>
            </a:r>
          </a:p>
        </p:txBody>
      </p:sp>
      <p:sp>
        <p:nvSpPr>
          <p:cNvPr id="26" name="Text Placeholder 25">
            <a:extLst>
              <a:ext uri="{FF2B5EF4-FFF2-40B4-BE49-F238E27FC236}">
                <a16:creationId xmlns:a16="http://schemas.microsoft.com/office/drawing/2014/main" id="{FAA80863-7DDD-E33E-7C2A-C806622CEF7D}"/>
              </a:ext>
            </a:extLst>
          </p:cNvPr>
          <p:cNvSpPr>
            <a:spLocks noGrp="1"/>
          </p:cNvSpPr>
          <p:nvPr>
            <p:ph type="body" sz="quarter" idx="13"/>
          </p:nvPr>
        </p:nvSpPr>
        <p:spPr/>
        <p:txBody>
          <a:bodyPr/>
          <a:lstStyle/>
          <a:p>
            <a:r>
              <a:rPr lang="en-US" dirty="0"/>
              <a:t>P</a:t>
            </a:r>
          </a:p>
        </p:txBody>
      </p:sp>
      <p:pic>
        <p:nvPicPr>
          <p:cNvPr id="10" name="Picture 9" descr="Floral leaf accent">
            <a:extLst>
              <a:ext uri="{FF2B5EF4-FFF2-40B4-BE49-F238E27FC236}">
                <a16:creationId xmlns:a16="http://schemas.microsoft.com/office/drawing/2014/main" id="{1CABBF9A-AC19-48D9-D218-D09928CE16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0394" y="3301247"/>
            <a:ext cx="1250823" cy="794641"/>
          </a:xfrm>
          <a:prstGeom prst="rect">
            <a:avLst/>
          </a:prstGeom>
        </p:spPr>
      </p:pic>
      <p:sp>
        <p:nvSpPr>
          <p:cNvPr id="9" name="Slide Number Placeholder 7">
            <a:extLst>
              <a:ext uri="{FF2B5EF4-FFF2-40B4-BE49-F238E27FC236}">
                <a16:creationId xmlns:a16="http://schemas.microsoft.com/office/drawing/2014/main" id="{FEDDE84F-33A7-1FC6-0912-6F42974F3C31}"/>
              </a:ext>
            </a:extLst>
          </p:cNvPr>
          <p:cNvSpPr>
            <a:spLocks noGrp="1"/>
          </p:cNvSpPr>
          <p:nvPr>
            <p:ph type="sldNum" sz="quarter" idx="12"/>
          </p:nvPr>
        </p:nvSpPr>
        <p:spPr/>
        <p:txBody>
          <a:bodyPr/>
          <a:lstStyle/>
          <a:p>
            <a:fld id="{294A09A9-5501-47C1-A89A-A340965A2BE2}" type="slidenum">
              <a:rPr lang="en-US" smtClean="0"/>
              <a:pPr/>
              <a:t>15</a:t>
            </a:fld>
            <a:endParaRPr lang="en-US" dirty="0"/>
          </a:p>
        </p:txBody>
      </p:sp>
      <p:sp>
        <p:nvSpPr>
          <p:cNvPr id="13" name="Content Placeholder 12">
            <a:extLst>
              <a:ext uri="{FF2B5EF4-FFF2-40B4-BE49-F238E27FC236}">
                <a16:creationId xmlns:a16="http://schemas.microsoft.com/office/drawing/2014/main" id="{55098612-EA63-29B9-5A0A-D25C377DCE0D}"/>
              </a:ext>
            </a:extLst>
          </p:cNvPr>
          <p:cNvSpPr>
            <a:spLocks noGrp="1"/>
          </p:cNvSpPr>
          <p:nvPr>
            <p:ph sz="half" idx="2"/>
          </p:nvPr>
        </p:nvSpPr>
        <p:spPr>
          <a:xfrm>
            <a:off x="6096000" y="2304288"/>
            <a:ext cx="5065776" cy="3754680"/>
          </a:xfrm>
        </p:spPr>
        <p:txBody>
          <a:bodyPr>
            <a:normAutofit/>
          </a:bodyPr>
          <a:lstStyle/>
          <a:p>
            <a:r>
              <a:rPr lang="en-GB" dirty="0"/>
              <a:t>We value greatly the relationships we have with our families and this doesn’t change in pre-school. We hold lots of curricular activities that you are invited to join in with including sports days, visits in the local community, Forest schools, Nativity and much more.</a:t>
            </a:r>
          </a:p>
          <a:p>
            <a:endParaRPr lang="en-GB" dirty="0"/>
          </a:p>
          <a:p>
            <a:r>
              <a:rPr lang="en-GB" dirty="0"/>
              <a:t>Equally we value and support your input in your child’s journey at Sunnybank, so any ideas you may have are appreciated and welcomed.</a:t>
            </a:r>
          </a:p>
          <a:p>
            <a:endParaRPr lang="en-GB" dirty="0"/>
          </a:p>
          <a:p>
            <a:r>
              <a:rPr lang="en-GB" dirty="0"/>
              <a:t>Please keep an eye out for information on these events on monthly newsletters and join us where you can!</a:t>
            </a:r>
          </a:p>
        </p:txBody>
      </p:sp>
    </p:spTree>
    <p:extLst>
      <p:ext uri="{BB962C8B-B14F-4D97-AF65-F5344CB8AC3E}">
        <p14:creationId xmlns:p14="http://schemas.microsoft.com/office/powerpoint/2010/main" val="298561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032F806-28C8-84EC-3A2D-34A1195DD725}"/>
              </a:ext>
            </a:extLst>
          </p:cNvPr>
          <p:cNvSpPr>
            <a:spLocks noGrp="1"/>
          </p:cNvSpPr>
          <p:nvPr>
            <p:ph type="title"/>
          </p:nvPr>
        </p:nvSpPr>
        <p:spPr/>
        <p:txBody>
          <a:bodyPr/>
          <a:lstStyle/>
          <a:p>
            <a:r>
              <a:rPr lang="en-GB" dirty="0"/>
              <a:t>Forest Schools</a:t>
            </a:r>
          </a:p>
        </p:txBody>
      </p:sp>
      <p:sp>
        <p:nvSpPr>
          <p:cNvPr id="3" name="Footer Placeholder 2">
            <a:extLst>
              <a:ext uri="{FF2B5EF4-FFF2-40B4-BE49-F238E27FC236}">
                <a16:creationId xmlns:a16="http://schemas.microsoft.com/office/drawing/2014/main" id="{541F192E-1546-6024-9444-5CD445BCC16B}"/>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0B757DEE-8302-157C-A08A-E98A8ED0E2D7}"/>
              </a:ext>
            </a:extLst>
          </p:cNvPr>
          <p:cNvSpPr>
            <a:spLocks noGrp="1"/>
          </p:cNvSpPr>
          <p:nvPr>
            <p:ph type="sldNum" sz="quarter" idx="12"/>
          </p:nvPr>
        </p:nvSpPr>
        <p:spPr/>
        <p:txBody>
          <a:bodyPr/>
          <a:lstStyle/>
          <a:p>
            <a:fld id="{294A09A9-5501-47C1-A89A-A340965A2BE2}" type="slidenum">
              <a:rPr lang="en-US" smtClean="0"/>
              <a:t>16</a:t>
            </a:fld>
            <a:endParaRPr lang="en-US" dirty="0"/>
          </a:p>
        </p:txBody>
      </p:sp>
      <p:sp>
        <p:nvSpPr>
          <p:cNvPr id="11" name="TextBox 10">
            <a:extLst>
              <a:ext uri="{FF2B5EF4-FFF2-40B4-BE49-F238E27FC236}">
                <a16:creationId xmlns:a16="http://schemas.microsoft.com/office/drawing/2014/main" id="{5B8F9F12-C624-7074-2DB8-022657B991D8}"/>
              </a:ext>
            </a:extLst>
          </p:cNvPr>
          <p:cNvSpPr txBox="1"/>
          <p:nvPr/>
        </p:nvSpPr>
        <p:spPr>
          <a:xfrm>
            <a:off x="914400" y="2568864"/>
            <a:ext cx="10363200" cy="3693319"/>
          </a:xfrm>
          <a:prstGeom prst="rect">
            <a:avLst/>
          </a:prstGeom>
          <a:noFill/>
        </p:spPr>
        <p:txBody>
          <a:bodyPr wrap="square" rtlCol="0">
            <a:spAutoFit/>
          </a:bodyPr>
          <a:lstStyle/>
          <a:p>
            <a:r>
              <a:rPr lang="en-GB" dirty="0"/>
              <a:t>Forest schools gives the children the opportunity to learn and explore in a natural outdoor environment. Through hands-on experiences, children build confidence, independence and resilience. It supports physical development through climbing, balancing and movement whilst also encouraging curiosity, creativity and problem solving. Time spent outdoors helps children develop a love for nature, supports emotional well-being and promotes teamwork, communication and social skills. </a:t>
            </a:r>
          </a:p>
          <a:p>
            <a:endParaRPr lang="en-GB" dirty="0"/>
          </a:p>
          <a:p>
            <a:r>
              <a:rPr lang="en-GB" dirty="0"/>
              <a:t>Forest schools does take place in all weathers so suitable clothing is essential. You should bring:</a:t>
            </a:r>
          </a:p>
          <a:p>
            <a:r>
              <a:rPr lang="en-GB" dirty="0"/>
              <a:t>-Waterproof coat</a:t>
            </a:r>
          </a:p>
          <a:p>
            <a:r>
              <a:rPr lang="en-GB" dirty="0"/>
              <a:t>-Waterproof trousers/ all in one</a:t>
            </a:r>
          </a:p>
          <a:p>
            <a:r>
              <a:rPr lang="en-GB" dirty="0"/>
              <a:t>-Wellies</a:t>
            </a:r>
          </a:p>
          <a:p>
            <a:r>
              <a:rPr lang="en-GB" dirty="0"/>
              <a:t>-Warm layers (fleece/jumper, hat, gloves in the colder months)</a:t>
            </a:r>
          </a:p>
          <a:p>
            <a:r>
              <a:rPr lang="en-GB" dirty="0"/>
              <a:t>-Sun hat and sun cream in warmer weathers</a:t>
            </a:r>
          </a:p>
          <a:p>
            <a:r>
              <a:rPr lang="en-GB" dirty="0"/>
              <a:t>-Spare clothes </a:t>
            </a:r>
          </a:p>
        </p:txBody>
      </p:sp>
    </p:spTree>
    <p:extLst>
      <p:ext uri="{BB962C8B-B14F-4D97-AF65-F5344CB8AC3E}">
        <p14:creationId xmlns:p14="http://schemas.microsoft.com/office/powerpoint/2010/main" val="2025991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4D5B-3E14-1349-3E16-232AA74EEBAF}"/>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Useful Resources</a:t>
            </a:r>
            <a:endParaRPr lang="en-US" dirty="0"/>
          </a:p>
        </p:txBody>
      </p:sp>
      <p:sp>
        <p:nvSpPr>
          <p:cNvPr id="4" name="Content Placeholder 3">
            <a:extLst>
              <a:ext uri="{FF2B5EF4-FFF2-40B4-BE49-F238E27FC236}">
                <a16:creationId xmlns:a16="http://schemas.microsoft.com/office/drawing/2014/main" id="{E336DC79-3EA6-7325-3D0B-C041B850142A}"/>
              </a:ext>
            </a:extLst>
          </p:cNvPr>
          <p:cNvSpPr>
            <a:spLocks noGrp="1"/>
          </p:cNvSpPr>
          <p:nvPr>
            <p:ph sz="half" idx="2"/>
          </p:nvPr>
        </p:nvSpPr>
        <p:spPr>
          <a:xfrm>
            <a:off x="1124712" y="1905712"/>
            <a:ext cx="3200400" cy="4044265"/>
          </a:xfrm>
        </p:spPr>
        <p:txBody>
          <a:bodyPr/>
          <a:lstStyle/>
          <a:p>
            <a:r>
              <a:rPr lang="en-US" sz="1600" dirty="0">
                <a:solidFill>
                  <a:schemeClr val="accent3"/>
                </a:solidFill>
                <a:latin typeface="Gill Sans Nova Light" panose="020B0302020104020203" pitchFamily="34" charset="0"/>
                <a:ea typeface="+mn-lt"/>
                <a:cs typeface="Gill Sans Light" panose="020B0302020104020203" pitchFamily="34" charset="-79"/>
                <a:hlinkClick r:id="rId2"/>
              </a:rPr>
              <a:t>https://www.bbc.co.uk/tiny-happy-people</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3"/>
              </a:rPr>
              <a:t>https://hungrylittleminds.campaign.gov.uk/</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4"/>
              </a:rPr>
              <a:t>https://www.twinkl.co.uk/</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dirty="0">
              <a:latin typeface="Gill Sans Nova Light" panose="020B0302020104020203" pitchFamily="34" charset="0"/>
              <a:ea typeface="+mn-lt"/>
              <a:cs typeface="Gill Sans Light" panose="020B0302020104020203" pitchFamily="34" charset="-79"/>
            </a:endParaRPr>
          </a:p>
          <a:p>
            <a:r>
              <a:rPr lang="en-US" sz="1600" dirty="0">
                <a:solidFill>
                  <a:schemeClr val="accent3"/>
                </a:solidFill>
                <a:latin typeface="Gill Sans Nova Light" panose="020B0302020104020203" pitchFamily="34" charset="0"/>
                <a:ea typeface="+mn-lt"/>
                <a:cs typeface="Gill Sans Light" panose="020B0302020104020203" pitchFamily="34" charset="-79"/>
                <a:hlinkClick r:id="rId5"/>
              </a:rPr>
              <a:t>https://www.derbyshire.gov.uk/leisure/libraries/find-your-local-library/chesterfield-library.aspx</a:t>
            </a:r>
            <a:endParaRPr lang="en-US" sz="1600" dirty="0">
              <a:solidFill>
                <a:schemeClr val="accent3"/>
              </a:solidFill>
              <a:latin typeface="Gill Sans Nova Light" panose="020B0302020104020203" pitchFamily="34" charset="0"/>
              <a:ea typeface="+mn-lt"/>
              <a:cs typeface="Gill Sans Light" panose="020B0302020104020203" pitchFamily="34" charset="-79"/>
            </a:endParaRPr>
          </a:p>
          <a:p>
            <a:endParaRPr lang="en-US" sz="1600" dirty="0">
              <a:solidFill>
                <a:schemeClr val="accent3"/>
              </a:solidFill>
              <a:latin typeface="Gill Sans Nova Light" panose="020B0302020104020203" pitchFamily="34" charset="0"/>
              <a:ea typeface="+mn-lt"/>
              <a:cs typeface="Gill Sans Light" panose="020B0302020104020203" pitchFamily="34" charset="-79"/>
            </a:endParaRPr>
          </a:p>
        </p:txBody>
      </p:sp>
      <p:sp>
        <p:nvSpPr>
          <p:cNvPr id="10" name="Content Placeholder 9">
            <a:extLst>
              <a:ext uri="{FF2B5EF4-FFF2-40B4-BE49-F238E27FC236}">
                <a16:creationId xmlns:a16="http://schemas.microsoft.com/office/drawing/2014/main" id="{6E802B29-40B6-000C-8EDD-903910D08A61}"/>
              </a:ext>
            </a:extLst>
          </p:cNvPr>
          <p:cNvSpPr>
            <a:spLocks noGrp="1"/>
          </p:cNvSpPr>
          <p:nvPr>
            <p:ph sz="quarter" idx="14"/>
          </p:nvPr>
        </p:nvSpPr>
        <p:spPr>
          <a:xfrm>
            <a:off x="7909560" y="1905712"/>
            <a:ext cx="3200400" cy="4044265"/>
          </a:xfrm>
        </p:spPr>
        <p:txBody>
          <a:bodyPr/>
          <a:lstStyle/>
          <a:p>
            <a:r>
              <a:rPr lang="en-US" sz="1600" dirty="0">
                <a:solidFill>
                  <a:schemeClr val="accent3"/>
                </a:solidFill>
                <a:latin typeface="Gill Sans Nova Light" panose="020B0302020104020203" pitchFamily="34" charset="0"/>
                <a:cs typeface="Gill Sans Light" panose="020B0302020104020203" pitchFamily="34" charset="-79"/>
                <a:hlinkClick r:id="rId6"/>
              </a:rPr>
              <a:t>https://foundationyears.org.uk/files/2015/03/4Children_ParentsGuide_2015_WEB.pdf</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7"/>
              </a:rPr>
              <a:t>https://www.localoffer.derbyshire.gov.uk/home.aspx</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8"/>
              </a:rPr>
              <a:t>https://abcdoes.com/</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dirty="0">
              <a:latin typeface="Gill Sans Nova Light" panose="020B0302020104020203" pitchFamily="34" charset="0"/>
              <a:cs typeface="Gill Sans Light" panose="020B0302020104020203" pitchFamily="34" charset="-79"/>
            </a:endParaRPr>
          </a:p>
          <a:p>
            <a:r>
              <a:rPr lang="en-US" sz="1600" dirty="0">
                <a:solidFill>
                  <a:schemeClr val="accent3"/>
                </a:solidFill>
                <a:latin typeface="Gill Sans Nova Light" panose="020B0302020104020203" pitchFamily="34" charset="0"/>
                <a:cs typeface="Gill Sans Light" panose="020B0302020104020203" pitchFamily="34" charset="-79"/>
                <a:hlinkClick r:id="rId9"/>
              </a:rPr>
              <a:t>https://www.gov.uk/government/publications/development-matters--2</a:t>
            </a:r>
            <a:endParaRPr lang="en-US" sz="1600" dirty="0">
              <a:solidFill>
                <a:schemeClr val="accent3"/>
              </a:solidFill>
              <a:latin typeface="Gill Sans Nova Light" panose="020B0302020104020203" pitchFamily="34" charset="0"/>
              <a:cs typeface="Gill Sans Light" panose="020B0302020104020203" pitchFamily="34" charset="-79"/>
            </a:endParaRPr>
          </a:p>
          <a:p>
            <a:endParaRPr lang="en-US" sz="1600" dirty="0">
              <a:solidFill>
                <a:schemeClr val="accent3"/>
              </a:solidFill>
              <a:latin typeface="Gill Sans Nova Light" panose="020B0302020104020203" pitchFamily="34" charset="0"/>
              <a:cs typeface="Gill Sans Light" panose="020B0302020104020203" pitchFamily="34" charset="-79"/>
            </a:endParaRPr>
          </a:p>
        </p:txBody>
      </p:sp>
      <p:sp>
        <p:nvSpPr>
          <p:cNvPr id="8" name="Slide Number Placeholder 7">
            <a:extLst>
              <a:ext uri="{FF2B5EF4-FFF2-40B4-BE49-F238E27FC236}">
                <a16:creationId xmlns:a16="http://schemas.microsoft.com/office/drawing/2014/main" id="{7130094C-EC6A-E6F3-2E57-202E962AAC87}"/>
              </a:ext>
            </a:extLst>
          </p:cNvPr>
          <p:cNvSpPr>
            <a:spLocks noGrp="1"/>
          </p:cNvSpPr>
          <p:nvPr>
            <p:ph type="sldNum" sz="quarter" idx="12"/>
          </p:nvPr>
        </p:nvSpPr>
        <p:spPr/>
        <p:txBody>
          <a:bodyPr/>
          <a:lstStyle/>
          <a:p>
            <a:fld id="{294A09A9-5501-47C1-A89A-A340965A2BE2}" type="slidenum">
              <a:rPr lang="en-US" smtClean="0"/>
              <a:t>17</a:t>
            </a:fld>
            <a:endParaRPr lang="en-US" dirty="0"/>
          </a:p>
        </p:txBody>
      </p:sp>
      <p:pic>
        <p:nvPicPr>
          <p:cNvPr id="11" name="Picture 10">
            <a:extLst>
              <a:ext uri="{FF2B5EF4-FFF2-40B4-BE49-F238E27FC236}">
                <a16:creationId xmlns:a16="http://schemas.microsoft.com/office/drawing/2014/main" id="{5CA05390-A595-8F97-A4C6-37DC92100E71}"/>
              </a:ext>
            </a:extLst>
          </p:cNvPr>
          <p:cNvPicPr>
            <a:picLocks noChangeAspect="1"/>
          </p:cNvPicPr>
          <p:nvPr/>
        </p:nvPicPr>
        <p:blipFill rotWithShape="1">
          <a:blip r:embed="rId10"/>
          <a:srcRect b="11021"/>
          <a:stretch/>
        </p:blipFill>
        <p:spPr>
          <a:xfrm>
            <a:off x="5057167" y="3429000"/>
            <a:ext cx="2143125" cy="1906914"/>
          </a:xfrm>
          <a:prstGeom prst="rect">
            <a:avLst/>
          </a:prstGeom>
        </p:spPr>
      </p:pic>
    </p:spTree>
    <p:extLst>
      <p:ext uri="{BB962C8B-B14F-4D97-AF65-F5344CB8AC3E}">
        <p14:creationId xmlns:p14="http://schemas.microsoft.com/office/powerpoint/2010/main" val="2068121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EB5DC-8C2B-5750-6E12-9A35C0FFBA00}"/>
              </a:ext>
            </a:extLst>
          </p:cNvPr>
          <p:cNvSpPr>
            <a:spLocks noGrp="1"/>
          </p:cNvSpPr>
          <p:nvPr>
            <p:ph type="title"/>
          </p:nvPr>
        </p:nvSpPr>
        <p:spPr/>
        <p:txBody>
          <a:bodyPr/>
          <a:lstStyle/>
          <a:p>
            <a:r>
              <a:rPr lang="en-US" dirty="0"/>
              <a:t>Thank you</a:t>
            </a:r>
          </a:p>
        </p:txBody>
      </p:sp>
      <p:sp>
        <p:nvSpPr>
          <p:cNvPr id="5" name="Content Placeholder 4">
            <a:extLst>
              <a:ext uri="{FF2B5EF4-FFF2-40B4-BE49-F238E27FC236}">
                <a16:creationId xmlns:a16="http://schemas.microsoft.com/office/drawing/2014/main" id="{AAF5CF3F-E5EF-5769-3F83-24ADB4412BBF}"/>
              </a:ext>
            </a:extLst>
          </p:cNvPr>
          <p:cNvSpPr>
            <a:spLocks noGrp="1"/>
          </p:cNvSpPr>
          <p:nvPr>
            <p:ph idx="1"/>
          </p:nvPr>
        </p:nvSpPr>
        <p:spPr>
          <a:xfrm>
            <a:off x="7010401" y="2011680"/>
            <a:ext cx="5047716" cy="2843784"/>
          </a:xfrm>
        </p:spPr>
        <p:txBody>
          <a:bodyPr>
            <a:normAutofit/>
          </a:bodyPr>
          <a:lstStyle/>
          <a:p>
            <a:pPr algn="ctr"/>
            <a:r>
              <a:rPr lang="en-US" dirty="0"/>
              <a:t>SUNNYBANK NURSERY</a:t>
            </a:r>
          </a:p>
          <a:p>
            <a:pPr algn="ctr"/>
            <a:r>
              <a:rPr lang="en-US" dirty="0"/>
              <a:t>07704884344</a:t>
            </a:r>
          </a:p>
          <a:p>
            <a:pPr algn="ctr"/>
            <a:r>
              <a:rPr lang="en-US" sz="2000" dirty="0"/>
              <a:t>Officeteam.sunnybankdaynursery@gmail.com</a:t>
            </a:r>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p:txBody>
          <a:bodyPr>
            <a:normAutofit/>
          </a:bodyPr>
          <a:lstStyle/>
          <a:p>
            <a:r>
              <a:rPr lang="en-US" dirty="0">
                <a:solidFill>
                  <a:schemeClr val="accent3"/>
                </a:solidFill>
                <a:latin typeface="Baskerville Old Face" panose="02020602080505020303" pitchFamily="18" charset="77"/>
                <a:cs typeface="Calibri Light"/>
              </a:rPr>
              <a:t>Staff Team</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S</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a:xfrm>
            <a:off x="7298108" y="2176907"/>
            <a:ext cx="4634812" cy="4306824"/>
          </a:xfrm>
        </p:spPr>
        <p:txBody>
          <a:bodyPr vert="horz" lIns="91440" tIns="45720" rIns="91440" bIns="45720" rtlCol="0" anchor="t">
            <a:normAutofit/>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IONA – Deputy Manager </a:t>
            </a:r>
            <a:endParaRPr lang="en-US" dirty="0">
              <a:latin typeface="Gill Sans Nova Light" panose="020B0302020104020203" pitchFamily="34" charset="0"/>
              <a:cs typeface="Gill Sans Light" panose="020B0302020104020203" pitchFamily="34" charset="-79"/>
            </a:endParaRP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dirty="0">
                <a:latin typeface="Gill Sans Nova Light" panose="020B0302020104020203" pitchFamily="34" charset="0"/>
                <a:cs typeface="Gill Sans Light" panose="020B0302020104020203" pitchFamily="34" charset="-79"/>
              </a:rPr>
              <a:t>Carley</a:t>
            </a:r>
            <a:r>
              <a:rPr lang="en-US" sz="2400" dirty="0">
                <a:solidFill>
                  <a:schemeClr val="accent3"/>
                </a:solidFill>
                <a:latin typeface="Gill Sans Nova Light" panose="020B0302020104020203" pitchFamily="34" charset="0"/>
                <a:cs typeface="Gill Sans Light" panose="020B0302020104020203" pitchFamily="34" charset="-79"/>
              </a:rPr>
              <a:t> – Team Leader</a:t>
            </a:r>
          </a:p>
          <a:p>
            <a:pPr marL="0" indent="0">
              <a:lnSpc>
                <a:spcPct val="150000"/>
              </a:lnSpc>
              <a:buNone/>
            </a:pPr>
            <a:endParaRPr lang="en-US" dirty="0">
              <a:latin typeface="Gill Sans Nova Light" panose="020B0302020104020203" pitchFamily="34" charset="0"/>
              <a:cs typeface="Gill Sans Light" panose="020B0302020104020203" pitchFamily="34" charset="-79"/>
            </a:endParaRPr>
          </a:p>
          <a:p>
            <a:pPr marL="0" indent="0">
              <a:lnSpc>
                <a:spcPct val="150000"/>
              </a:lnSpc>
              <a:buNone/>
            </a:pPr>
            <a:r>
              <a:rPr lang="en-US" dirty="0">
                <a:latin typeface="Gill Sans Nova Light" panose="020B0302020104020203" pitchFamily="34" charset="0"/>
                <a:cs typeface="Gill Sans Light" panose="020B0302020104020203" pitchFamily="34" charset="-79"/>
              </a:rPr>
              <a:t>Katie</a:t>
            </a:r>
            <a:r>
              <a:rPr lang="en-US" sz="2400" dirty="0">
                <a:solidFill>
                  <a:schemeClr val="accent3"/>
                </a:solidFill>
                <a:latin typeface="Gill Sans Nova Light" panose="020B0302020104020203" pitchFamily="34" charset="0"/>
                <a:cs typeface="Gill Sans Light" panose="020B0302020104020203" pitchFamily="34" charset="-79"/>
              </a:rPr>
              <a:t> – Early Years Teacher</a:t>
            </a:r>
          </a:p>
          <a:p>
            <a:endParaRPr lang="en-US" dirty="0">
              <a:solidFill>
                <a:schemeClr val="accent3"/>
              </a:solidFill>
              <a:latin typeface="Gill Sans Nova Light" panose="020B0302020104020203" pitchFamily="34" charset="0"/>
              <a:cs typeface="Calibri"/>
            </a:endParaRPr>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2</a:t>
            </a:fld>
            <a:endParaRPr lang="en-US" dirty="0"/>
          </a:p>
        </p:txBody>
      </p:sp>
      <p:pic>
        <p:nvPicPr>
          <p:cNvPr id="9" name="Picture 8">
            <a:extLst>
              <a:ext uri="{FF2B5EF4-FFF2-40B4-BE49-F238E27FC236}">
                <a16:creationId xmlns:a16="http://schemas.microsoft.com/office/drawing/2014/main" id="{E2D4A5BA-73FD-DDD1-7F24-797B75298E4F}"/>
              </a:ext>
            </a:extLst>
          </p:cNvPr>
          <p:cNvPicPr>
            <a:picLocks noChangeAspect="1"/>
          </p:cNvPicPr>
          <p:nvPr/>
        </p:nvPicPr>
        <p:blipFill>
          <a:blip r:embed="rId5"/>
          <a:stretch>
            <a:fillRect/>
          </a:stretch>
        </p:blipFill>
        <p:spPr>
          <a:xfrm>
            <a:off x="10885630" y="2098866"/>
            <a:ext cx="849745" cy="1132993"/>
          </a:xfrm>
          <a:prstGeom prst="rect">
            <a:avLst/>
          </a:prstGeom>
        </p:spPr>
      </p:pic>
      <p:pic>
        <p:nvPicPr>
          <p:cNvPr id="14" name="Picture 13">
            <a:extLst>
              <a:ext uri="{FF2B5EF4-FFF2-40B4-BE49-F238E27FC236}">
                <a16:creationId xmlns:a16="http://schemas.microsoft.com/office/drawing/2014/main" id="{AE0E50E1-12D3-EE99-AFB3-6F17B399EAF6}"/>
              </a:ext>
            </a:extLst>
          </p:cNvPr>
          <p:cNvPicPr>
            <a:picLocks noChangeAspect="1"/>
          </p:cNvPicPr>
          <p:nvPr/>
        </p:nvPicPr>
        <p:blipFill>
          <a:blip r:embed="rId6"/>
          <a:stretch>
            <a:fillRect/>
          </a:stretch>
        </p:blipFill>
        <p:spPr>
          <a:xfrm>
            <a:off x="10885631" y="4755084"/>
            <a:ext cx="849745" cy="1132993"/>
          </a:xfrm>
          <a:prstGeom prst="rect">
            <a:avLst/>
          </a:prstGeom>
        </p:spPr>
      </p:pic>
      <p:pic>
        <p:nvPicPr>
          <p:cNvPr id="16" name="Picture 15">
            <a:extLst>
              <a:ext uri="{FF2B5EF4-FFF2-40B4-BE49-F238E27FC236}">
                <a16:creationId xmlns:a16="http://schemas.microsoft.com/office/drawing/2014/main" id="{1A7921C3-4197-FA95-3850-7D8FCCC685C3}"/>
              </a:ext>
            </a:extLst>
          </p:cNvPr>
          <p:cNvPicPr>
            <a:picLocks noChangeAspect="1"/>
          </p:cNvPicPr>
          <p:nvPr/>
        </p:nvPicPr>
        <p:blipFill>
          <a:blip r:embed="rId7"/>
          <a:stretch>
            <a:fillRect/>
          </a:stretch>
        </p:blipFill>
        <p:spPr>
          <a:xfrm>
            <a:off x="10885630" y="3384346"/>
            <a:ext cx="849745" cy="1132994"/>
          </a:xfrm>
          <a:prstGeom prst="rect">
            <a:avLst/>
          </a:prstGeom>
        </p:spPr>
      </p:pic>
    </p:spTree>
    <p:extLst>
      <p:ext uri="{BB962C8B-B14F-4D97-AF65-F5344CB8AC3E}">
        <p14:creationId xmlns:p14="http://schemas.microsoft.com/office/powerpoint/2010/main" val="1859527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p:txBody>
          <a:bodyPr>
            <a:normAutofit/>
          </a:bodyPr>
          <a:lstStyle/>
          <a:p>
            <a:r>
              <a:rPr lang="en-GB" sz="1400" dirty="0"/>
              <a:t>Our preschool room is separate to the main building, providing privacy and independence for our older children. The room has its own bathroom and kitchen facilities and its own free-flow outdoor area. The room provides numerous activities to promote thinking and language skills along with a number of additional curricular activities such as yoga.</a:t>
            </a:r>
          </a:p>
          <a:p>
            <a:r>
              <a:rPr lang="en-US" sz="1400" dirty="0"/>
              <a:t>The room is staffed </a:t>
            </a:r>
            <a:r>
              <a:rPr lang="en-GB" sz="1400" dirty="0"/>
              <a:t>3-5 years 1:8 children</a:t>
            </a:r>
            <a:endParaRPr lang="en-US" sz="1600" dirty="0"/>
          </a:p>
          <a:p>
            <a:r>
              <a:rPr lang="en-GB" sz="1400" dirty="0"/>
              <a:t>Parent partnerships and being ‘ready for school’ is of particular importance to our pre-school and underpins the planning and activity journey of the group.</a:t>
            </a:r>
          </a:p>
        </p:txBody>
      </p:sp>
      <p:sp>
        <p:nvSpPr>
          <p:cNvPr id="5" name="Slide Number Placeholder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a:lstStyle/>
          <a:p>
            <a:fld id="{294A09A9-5501-47C1-A89A-A340965A2BE2}" type="slidenum">
              <a:rPr lang="en-US" smtClean="0"/>
              <a:pPr/>
              <a:t>3</a:t>
            </a:fld>
            <a:endParaRPr lang="en-US" dirty="0"/>
          </a:p>
        </p:txBody>
      </p:sp>
    </p:spTree>
    <p:extLst>
      <p:ext uri="{BB962C8B-B14F-4D97-AF65-F5344CB8AC3E}">
        <p14:creationId xmlns:p14="http://schemas.microsoft.com/office/powerpoint/2010/main" val="17329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6A01-1D8C-E82D-69CE-C1BEA5E0330D}"/>
              </a:ext>
            </a:extLst>
          </p:cNvPr>
          <p:cNvSpPr>
            <a:spLocks noGrp="1"/>
          </p:cNvSpPr>
          <p:nvPr>
            <p:ph type="title"/>
          </p:nvPr>
        </p:nvSpPr>
        <p:spPr/>
        <p:txBody>
          <a:bodyPr/>
          <a:lstStyle/>
          <a:p>
            <a:r>
              <a:rPr lang="en-US" dirty="0">
                <a:solidFill>
                  <a:schemeClr val="accent3"/>
                </a:solidFill>
                <a:latin typeface="Baskerville Old Face" panose="02020602080505020303" pitchFamily="18" charset="77"/>
                <a:ea typeface="Baskerville" panose="02020502070401020303" pitchFamily="18" charset="0"/>
              </a:rPr>
              <a:t>Children as Individuals</a:t>
            </a:r>
            <a:endParaRPr lang="en-US" dirty="0"/>
          </a:p>
        </p:txBody>
      </p:sp>
      <p:sp>
        <p:nvSpPr>
          <p:cNvPr id="4" name="Slide Number Placeholder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a:lstStyle/>
          <a:p>
            <a:fld id="{294A09A9-5501-47C1-A89A-A340965A2BE2}" type="slidenum">
              <a:rPr lang="en-US" smtClean="0"/>
              <a:pPr/>
              <a:t>4</a:t>
            </a:fld>
            <a:endParaRPr lang="en-US" dirty="0"/>
          </a:p>
        </p:txBody>
      </p:sp>
      <p:sp>
        <p:nvSpPr>
          <p:cNvPr id="6" name="Content Placeholder 5">
            <a:extLst>
              <a:ext uri="{FF2B5EF4-FFF2-40B4-BE49-F238E27FC236}">
                <a16:creationId xmlns:a16="http://schemas.microsoft.com/office/drawing/2014/main" id="{0C7E0555-014E-1104-09A5-158D5B81207B}"/>
              </a:ext>
            </a:extLst>
          </p:cNvPr>
          <p:cNvSpPr>
            <a:spLocks noGrp="1"/>
          </p:cNvSpPr>
          <p:nvPr>
            <p:ph sz="quarter" idx="12"/>
          </p:nvPr>
        </p:nvSpPr>
        <p:spPr/>
        <p:txBody>
          <a:bodyPr>
            <a:normAutofit fontScale="92500"/>
          </a:bodyPr>
          <a:lstStyle/>
          <a:p>
            <a:r>
              <a:rPr lang="en-GB" dirty="0"/>
              <a:t>In Hares, we no longer complete care diaries and instead encourage the children to talk about their meals and toilet routines with you at home.</a:t>
            </a:r>
          </a:p>
          <a:p>
            <a:r>
              <a:rPr lang="en-GB" dirty="0"/>
              <a:t>We incorporate ‘show and tell’ within group times once per week and encourage you to join in with the theme.</a:t>
            </a:r>
          </a:p>
          <a:p>
            <a:r>
              <a:rPr lang="en-GB" dirty="0"/>
              <a:t>Being independent and confident learners is the overall goal for our Hares children in ensuring they are ready for the next step. We encourage independence through serving meals, activity choice, flexible routines and much more.</a:t>
            </a:r>
          </a:p>
        </p:txBody>
      </p:sp>
    </p:spTree>
    <p:extLst>
      <p:ext uri="{BB962C8B-B14F-4D97-AF65-F5344CB8AC3E}">
        <p14:creationId xmlns:p14="http://schemas.microsoft.com/office/powerpoint/2010/main" val="144279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7110101" y="978408"/>
            <a:ext cx="5007835" cy="1325880"/>
          </a:xfrm>
        </p:spPr>
        <p:txBody>
          <a:bodyPr>
            <a:normAutofit/>
          </a:bodyPr>
          <a:lstStyle/>
          <a:p>
            <a:r>
              <a:rPr lang="en-US" dirty="0">
                <a:latin typeface="Baskerville Old Face" panose="02020602080505020303" pitchFamily="18" charset="77"/>
                <a:cs typeface="Calibri Light"/>
              </a:rPr>
              <a:t>Assessment Schedule</a:t>
            </a:r>
            <a:endParaRPr lang="en-US" dirty="0">
              <a:solidFill>
                <a:schemeClr val="accent3"/>
              </a:solidFill>
              <a:latin typeface="Baskerville Old Face" panose="02020602080505020303" pitchFamily="18" charset="77"/>
            </a:endParaRPr>
          </a:p>
        </p:txBody>
      </p:sp>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p:txBody>
          <a:bodyPr/>
          <a:lstStyle/>
          <a:p>
            <a:r>
              <a:rPr lang="en-US" dirty="0"/>
              <a:t>A</a:t>
            </a:r>
          </a:p>
        </p:txBody>
      </p:sp>
      <p:pic>
        <p:nvPicPr>
          <p:cNvPr id="10" name="Picture 9" descr="Floral leaf accent">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Picture 1928" descr="Floral leaf accent">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4"/>
          </p:nvPr>
        </p:nvSpPr>
        <p:spPr>
          <a:xfrm>
            <a:off x="7296612" y="1979676"/>
            <a:ext cx="4634812" cy="4306824"/>
          </a:xfrm>
        </p:spPr>
        <p:txBody>
          <a:bodyPr vert="horz" lIns="91440" tIns="45720" rIns="91440" bIns="45720" rtlCol="0" anchor="t">
            <a:normAutofit fontScale="92500" lnSpcReduction="10000"/>
          </a:bodyPr>
          <a:lstStyle/>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OBSERVATIONS</a:t>
            </a:r>
          </a:p>
          <a:p>
            <a:pPr marL="0" indent="0">
              <a:lnSpc>
                <a:spcPct val="100000"/>
              </a:lnSpc>
              <a:buNone/>
            </a:pPr>
            <a:r>
              <a:rPr lang="en-US" sz="1600" dirty="0">
                <a:latin typeface="Gill Sans Nova Light" panose="020B0302020104020203" pitchFamily="34" charset="0"/>
                <a:cs typeface="Gill Sans Light" panose="020B0302020104020203" pitchFamily="34" charset="-79"/>
              </a:rPr>
              <a:t>We will continue to observe children weekly and these will be posted to your child’s journal.</a:t>
            </a: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ASSESSMENTS</a:t>
            </a:r>
          </a:p>
          <a:p>
            <a:pPr marL="0" indent="0">
              <a:lnSpc>
                <a:spcPct val="100000"/>
              </a:lnSpc>
              <a:buNone/>
            </a:pPr>
            <a:r>
              <a:rPr lang="en-GB" sz="1600" dirty="0">
                <a:latin typeface="Gill Sans Nova Light" panose="020B0302020104020203" pitchFamily="34" charset="0"/>
                <a:cs typeface="Gill Sans Light" panose="020B0302020104020203" pitchFamily="34" charset="-79"/>
              </a:rPr>
              <a:t>Your child will receive a written report at the end of each term via Tapestry.</a:t>
            </a:r>
            <a:endParaRPr lang="en-US" sz="1600" dirty="0">
              <a:latin typeface="Gill Sans Nova Light" panose="020B0302020104020203" pitchFamily="34" charset="0"/>
              <a:cs typeface="Gill Sans Light" panose="020B0302020104020203" pitchFamily="34" charset="-79"/>
            </a:endParaRPr>
          </a:p>
          <a:p>
            <a:pPr marL="0" indent="0">
              <a:lnSpc>
                <a:spcPct val="150000"/>
              </a:lnSpc>
              <a:buNone/>
            </a:pPr>
            <a:r>
              <a:rPr lang="en-US" sz="2400" dirty="0">
                <a:solidFill>
                  <a:schemeClr val="accent3"/>
                </a:solidFill>
                <a:latin typeface="Gill Sans Nova Light" panose="020B0302020104020203" pitchFamily="34" charset="0"/>
                <a:cs typeface="Gill Sans Light" panose="020B0302020104020203" pitchFamily="34" charset="-79"/>
              </a:rPr>
              <a:t>PARENTS EVENINGS</a:t>
            </a:r>
          </a:p>
          <a:p>
            <a:pPr>
              <a:lnSpc>
                <a:spcPct val="120000"/>
              </a:lnSpc>
            </a:pPr>
            <a:r>
              <a:rPr lang="en-US" sz="1600" dirty="0">
                <a:solidFill>
                  <a:schemeClr val="accent3"/>
                </a:solidFill>
                <a:latin typeface="Gill Sans Nova Light" panose="020B0302020104020203" pitchFamily="34" charset="0"/>
                <a:cs typeface="Calibri"/>
              </a:rPr>
              <a:t>Parents evenings will also be held at the end of each term to discuss your child’s progress and next steps. However, please do not feel the need to wait for these appointments, we encourage an ‘open door’ policy and are happy to discuss your child’s development each session.</a:t>
            </a:r>
          </a:p>
        </p:txBody>
      </p:sp>
      <p:sp>
        <p:nvSpPr>
          <p:cNvPr id="6" name="Slide Number Placeholder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a:lstStyle/>
          <a:p>
            <a:fld id="{294A09A9-5501-47C1-A89A-A340965A2BE2}" type="slidenum">
              <a:rPr lang="en-US" smtClean="0"/>
              <a:t>5</a:t>
            </a:fld>
            <a:endParaRPr lang="en-US" dirty="0"/>
          </a:p>
        </p:txBody>
      </p:sp>
    </p:spTree>
    <p:extLst>
      <p:ext uri="{BB962C8B-B14F-4D97-AF65-F5344CB8AC3E}">
        <p14:creationId xmlns:p14="http://schemas.microsoft.com/office/powerpoint/2010/main" val="3759963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52C6-897C-F79A-2DD7-F5AE25738531}"/>
              </a:ext>
            </a:extLst>
          </p:cNvPr>
          <p:cNvSpPr>
            <a:spLocks noGrp="1"/>
          </p:cNvSpPr>
          <p:nvPr>
            <p:ph type="title"/>
          </p:nvPr>
        </p:nvSpPr>
        <p:spPr/>
        <p:txBody>
          <a:bodyPr anchor="ctr">
            <a:normAutofit/>
          </a:bodyPr>
          <a:lstStyle/>
          <a:p>
            <a:r>
              <a:rPr lang="en-GB" dirty="0"/>
              <a:t>Drop off and pick up </a:t>
            </a:r>
          </a:p>
        </p:txBody>
      </p:sp>
      <p:sp>
        <p:nvSpPr>
          <p:cNvPr id="3" name="Footer Placeholder 2">
            <a:extLst>
              <a:ext uri="{FF2B5EF4-FFF2-40B4-BE49-F238E27FC236}">
                <a16:creationId xmlns:a16="http://schemas.microsoft.com/office/drawing/2014/main" id="{11AFD335-0941-1998-5D27-7A2A17A04018}"/>
              </a:ext>
            </a:extLst>
          </p:cNvPr>
          <p:cNvSpPr>
            <a:spLocks noGrp="1"/>
          </p:cNvSpPr>
          <p:nvPr>
            <p:ph type="ftr" sz="quarter" idx="11"/>
          </p:nvPr>
        </p:nvSpPr>
        <p:spPr/>
        <p:txBody>
          <a:bodyPr anchor="ctr">
            <a:normAutofit/>
          </a:bodyPr>
          <a:lstStyle/>
          <a:p>
            <a:pPr>
              <a:spcAft>
                <a:spcPts val="600"/>
              </a:spcAft>
            </a:pPr>
            <a:r>
              <a:rPr lang="en-US"/>
              <a:t>Presentation title</a:t>
            </a:r>
          </a:p>
        </p:txBody>
      </p:sp>
      <p:sp>
        <p:nvSpPr>
          <p:cNvPr id="4" name="Slide Number Placeholder 3">
            <a:extLst>
              <a:ext uri="{FF2B5EF4-FFF2-40B4-BE49-F238E27FC236}">
                <a16:creationId xmlns:a16="http://schemas.microsoft.com/office/drawing/2014/main" id="{6FD1F5D5-214C-5175-D17D-594090D76B1E}"/>
              </a:ext>
            </a:extLst>
          </p:cNvPr>
          <p:cNvSpPr>
            <a:spLocks noGrp="1"/>
          </p:cNvSpPr>
          <p:nvPr>
            <p:ph type="sldNum" sz="quarter" idx="12"/>
          </p:nvPr>
        </p:nvSpPr>
        <p:spPr/>
        <p:txBody>
          <a:bodyPr anchor="ctr">
            <a:normAutofit/>
          </a:bodyPr>
          <a:lstStyle/>
          <a:p>
            <a:pPr>
              <a:spcAft>
                <a:spcPts val="600"/>
              </a:spcAft>
            </a:pPr>
            <a:fld id="{294A09A9-5501-47C1-A89A-A340965A2BE2}" type="slidenum">
              <a:rPr lang="en-US" smtClean="0"/>
              <a:pPr>
                <a:spcAft>
                  <a:spcPts val="600"/>
                </a:spcAft>
              </a:pPr>
              <a:t>6</a:t>
            </a:fld>
            <a:endParaRPr lang="en-US"/>
          </a:p>
        </p:txBody>
      </p:sp>
      <p:sp>
        <p:nvSpPr>
          <p:cNvPr id="11" name="Text Placeholder 10">
            <a:extLst>
              <a:ext uri="{FF2B5EF4-FFF2-40B4-BE49-F238E27FC236}">
                <a16:creationId xmlns:a16="http://schemas.microsoft.com/office/drawing/2014/main" id="{C9940027-9983-60CA-872B-4930E09F3DE3}"/>
              </a:ext>
            </a:extLst>
          </p:cNvPr>
          <p:cNvSpPr>
            <a:spLocks noGrp="1"/>
          </p:cNvSpPr>
          <p:nvPr>
            <p:ph type="body" sz="quarter" idx="13"/>
          </p:nvPr>
        </p:nvSpPr>
        <p:spPr/>
        <p:txBody>
          <a:bodyPr/>
          <a:lstStyle/>
          <a:p>
            <a:r>
              <a:rPr lang="en-GB" dirty="0"/>
              <a:t>D</a:t>
            </a:r>
          </a:p>
        </p:txBody>
      </p:sp>
      <p:sp>
        <p:nvSpPr>
          <p:cNvPr id="7" name="TextBox 6">
            <a:extLst>
              <a:ext uri="{FF2B5EF4-FFF2-40B4-BE49-F238E27FC236}">
                <a16:creationId xmlns:a16="http://schemas.microsoft.com/office/drawing/2014/main" id="{12E3E515-1AD3-D6E2-B86F-7A2B094E481D}"/>
              </a:ext>
            </a:extLst>
          </p:cNvPr>
          <p:cNvSpPr txBox="1"/>
          <p:nvPr/>
        </p:nvSpPr>
        <p:spPr>
          <a:xfrm>
            <a:off x="8183880" y="2720999"/>
            <a:ext cx="3601719" cy="3046988"/>
          </a:xfrm>
          <a:prstGeom prst="rect">
            <a:avLst/>
          </a:prstGeom>
          <a:noFill/>
        </p:spPr>
        <p:txBody>
          <a:bodyPr wrap="square" rtlCol="0">
            <a:spAutoFit/>
          </a:bodyPr>
          <a:lstStyle/>
          <a:p>
            <a:r>
              <a:rPr lang="en-GB" sz="2400" dirty="0"/>
              <a:t>During drop off and pick up times, we kindly ask that you ring the doorbell and wait at the door while we get your child ready. This helps us ensure the safety of all children in the setting. Thank you for your understanding. </a:t>
            </a:r>
          </a:p>
        </p:txBody>
      </p:sp>
    </p:spTree>
    <p:extLst>
      <p:ext uri="{BB962C8B-B14F-4D97-AF65-F5344CB8AC3E}">
        <p14:creationId xmlns:p14="http://schemas.microsoft.com/office/powerpoint/2010/main" val="4153029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65B8-906D-5047-2E11-94435E298A4C}"/>
              </a:ext>
            </a:extLst>
          </p:cNvPr>
          <p:cNvSpPr>
            <a:spLocks noGrp="1"/>
          </p:cNvSpPr>
          <p:nvPr>
            <p:ph type="title"/>
          </p:nvPr>
        </p:nvSpPr>
        <p:spPr>
          <a:xfrm>
            <a:off x="838200" y="484632"/>
            <a:ext cx="10515600" cy="1133856"/>
          </a:xfrm>
        </p:spPr>
        <p:txBody>
          <a:bodyPr anchor="ctr">
            <a:normAutofit/>
          </a:bodyPr>
          <a:lstStyle/>
          <a:p>
            <a:r>
              <a:rPr lang="en-US" dirty="0"/>
              <a:t>D</a:t>
            </a:r>
            <a:r>
              <a:rPr lang="en-GB" dirty="0" err="1"/>
              <a:t>otty</a:t>
            </a:r>
            <a:r>
              <a:rPr lang="en-GB" dirty="0"/>
              <a:t> the Rabbit</a:t>
            </a:r>
          </a:p>
        </p:txBody>
      </p:sp>
      <p:graphicFrame>
        <p:nvGraphicFramePr>
          <p:cNvPr id="10" name="Content Placeholder 4">
            <a:extLst>
              <a:ext uri="{FF2B5EF4-FFF2-40B4-BE49-F238E27FC236}">
                <a16:creationId xmlns:a16="http://schemas.microsoft.com/office/drawing/2014/main" id="{BCC8DCE6-7EDE-0A0E-86E4-026CB738DBE6}"/>
              </a:ext>
            </a:extLst>
          </p:cNvPr>
          <p:cNvGraphicFramePr>
            <a:graphicFrameLocks noGrp="1"/>
          </p:cNvGraphicFramePr>
          <p:nvPr>
            <p:ph idx="1"/>
            <p:extLst>
              <p:ext uri="{D42A27DB-BD31-4B8C-83A1-F6EECF244321}">
                <p14:modId xmlns:p14="http://schemas.microsoft.com/office/powerpoint/2010/main" val="3363655020"/>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838200" y="2990088"/>
          <a:ext cx="5017655" cy="3474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FBDAF350-40AF-6B31-4BEA-710302D1603E}"/>
              </a:ext>
            </a:extLst>
          </p:cNvPr>
          <p:cNvSpPr>
            <a:spLocks noGrp="1"/>
          </p:cNvSpPr>
          <p:nvPr>
            <p:ph type="ftr" sz="quarter" idx="10"/>
          </p:nvPr>
        </p:nvSpPr>
        <p:spPr>
          <a:xfrm>
            <a:off x="228600" y="6356350"/>
            <a:ext cx="4114800" cy="365125"/>
          </a:xfrm>
        </p:spPr>
        <p:txBody>
          <a:bodyPr anchor="ctr">
            <a:normAutofit/>
          </a:bodyPr>
          <a:lstStyle/>
          <a:p>
            <a:pPr>
              <a:spcAft>
                <a:spcPts val="600"/>
              </a:spcAft>
            </a:pPr>
            <a:r>
              <a:rPr lang="en-US"/>
              <a:t>Presentation title</a:t>
            </a:r>
          </a:p>
        </p:txBody>
      </p:sp>
      <p:sp>
        <p:nvSpPr>
          <p:cNvPr id="4" name="Slide Number Placeholder 3">
            <a:extLst>
              <a:ext uri="{FF2B5EF4-FFF2-40B4-BE49-F238E27FC236}">
                <a16:creationId xmlns:a16="http://schemas.microsoft.com/office/drawing/2014/main" id="{B5C2BC61-7F21-6B8E-4660-1D0A67D17853}"/>
              </a:ext>
            </a:extLst>
          </p:cNvPr>
          <p:cNvSpPr>
            <a:spLocks noGrp="1"/>
          </p:cNvSpPr>
          <p:nvPr>
            <p:ph type="sldNum" sz="quarter" idx="11"/>
          </p:nvPr>
        </p:nvSpPr>
        <p:spPr>
          <a:xfrm>
            <a:off x="9208008" y="6356350"/>
            <a:ext cx="2743200" cy="365125"/>
          </a:xfrm>
        </p:spPr>
        <p:txBody>
          <a:bodyPr anchor="ctr">
            <a:normAutofit/>
          </a:bodyPr>
          <a:lstStyle/>
          <a:p>
            <a:pPr>
              <a:spcAft>
                <a:spcPts val="600"/>
              </a:spcAft>
            </a:pPr>
            <a:fld id="{294A09A9-5501-47C1-A89A-A340965A2BE2}" type="slidenum">
              <a:rPr lang="en-US" smtClean="0"/>
              <a:pPr>
                <a:spcAft>
                  <a:spcPts val="600"/>
                </a:spcAft>
              </a:pPr>
              <a:t>7</a:t>
            </a:fld>
            <a:endParaRPr lang="en-US"/>
          </a:p>
        </p:txBody>
      </p:sp>
      <p:sp>
        <p:nvSpPr>
          <p:cNvPr id="7" name="TextBox 6">
            <a:extLst>
              <a:ext uri="{FF2B5EF4-FFF2-40B4-BE49-F238E27FC236}">
                <a16:creationId xmlns:a16="http://schemas.microsoft.com/office/drawing/2014/main" id="{93B1A027-9A28-EBC3-C9BA-AC9C07EFA59B}"/>
              </a:ext>
            </a:extLst>
          </p:cNvPr>
          <p:cNvSpPr txBox="1"/>
          <p:nvPr/>
        </p:nvSpPr>
        <p:spPr>
          <a:xfrm>
            <a:off x="1117600" y="2990088"/>
            <a:ext cx="4544292" cy="3046988"/>
          </a:xfrm>
          <a:prstGeom prst="rect">
            <a:avLst/>
          </a:prstGeom>
          <a:noFill/>
        </p:spPr>
        <p:txBody>
          <a:bodyPr wrap="square" rtlCol="0">
            <a:spAutoFit/>
          </a:bodyPr>
          <a:lstStyle/>
          <a:p>
            <a:r>
              <a:rPr lang="en-US" sz="2400" dirty="0"/>
              <a:t>In Hares, we have a pet rabbit called Dotty. The children love helping to care for her by making sure she has plenty of food and fresh water. They also enjoy spending time with Dotty, gently stroking her and learning how to be kind and caring towards animals.  </a:t>
            </a:r>
            <a:endParaRPr lang="en-GB" sz="2400" dirty="0"/>
          </a:p>
        </p:txBody>
      </p:sp>
      <p:pic>
        <p:nvPicPr>
          <p:cNvPr id="1026" name="Picture 2" descr="main image">
            <a:extLst>
              <a:ext uri="{FF2B5EF4-FFF2-40B4-BE49-F238E27FC236}">
                <a16:creationId xmlns:a16="http://schemas.microsoft.com/office/drawing/2014/main" id="{FAAC0678-39EB-AD7B-0402-CFB0881DA3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9574" b="19787"/>
          <a:stretch>
            <a:fillRect/>
          </a:stretch>
        </p:blipFill>
        <p:spPr bwMode="auto">
          <a:xfrm>
            <a:off x="7352145" y="2990088"/>
            <a:ext cx="3084946" cy="2905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403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p:nvPr>
        </p:nvSpPr>
        <p:spPr/>
        <p:txBody>
          <a:bodyPr/>
          <a:lstStyle/>
          <a:p>
            <a:r>
              <a:rPr lang="en-US" dirty="0"/>
              <a:t>Important Information</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6797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54157-869F-9BBE-CFCF-717129CA6907}"/>
              </a:ext>
            </a:extLst>
          </p:cNvPr>
          <p:cNvSpPr>
            <a:spLocks noGrp="1"/>
          </p:cNvSpPr>
          <p:nvPr>
            <p:ph type="title"/>
          </p:nvPr>
        </p:nvSpPr>
        <p:spPr>
          <a:xfrm>
            <a:off x="1748028" y="1389888"/>
            <a:ext cx="8695944" cy="1325880"/>
          </a:xfrm>
        </p:spPr>
        <p:txBody>
          <a:bodyPr/>
          <a:lstStyle/>
          <a:p>
            <a:r>
              <a:rPr lang="en-US" dirty="0">
                <a:solidFill>
                  <a:schemeClr val="accent3"/>
                </a:solidFill>
                <a:latin typeface="Baskerville Old Face" panose="02020602080505020303" pitchFamily="18" charset="77"/>
              </a:rPr>
              <a:t>Curriculum </a:t>
            </a:r>
            <a:r>
              <a:rPr lang="en-US" dirty="0">
                <a:solidFill>
                  <a:schemeClr val="accent3"/>
                </a:solidFill>
              </a:rPr>
              <a:t> </a:t>
            </a:r>
            <a:endParaRPr lang="en-US" dirty="0"/>
          </a:p>
        </p:txBody>
      </p:sp>
      <p:sp>
        <p:nvSpPr>
          <p:cNvPr id="3" name="Content Placeholder 2">
            <a:extLst>
              <a:ext uri="{FF2B5EF4-FFF2-40B4-BE49-F238E27FC236}">
                <a16:creationId xmlns:a16="http://schemas.microsoft.com/office/drawing/2014/main" id="{DC9AC05D-560D-1665-8879-549C0B4EDE5C}"/>
              </a:ext>
            </a:extLst>
          </p:cNvPr>
          <p:cNvSpPr>
            <a:spLocks noGrp="1"/>
          </p:cNvSpPr>
          <p:nvPr>
            <p:ph idx="1"/>
          </p:nvPr>
        </p:nvSpPr>
        <p:spPr/>
        <p:txBody>
          <a:bodyPr/>
          <a:lstStyle/>
          <a:p>
            <a:pPr marL="0" indent="0" algn="ctr">
              <a:lnSpc>
                <a:spcPct val="100000"/>
              </a:lnSpc>
              <a:buNone/>
            </a:pPr>
            <a:r>
              <a:rPr lang="en-GB" dirty="0"/>
              <a:t>We use the new Statutory Framework for the Early Years Foundation Stage (September 2021), along with the Development Matters guidance to support our curriculum planning. The curriculum is a broad and varying mixture of approaches (including but not limited to Elizabeth </a:t>
            </a:r>
            <a:r>
              <a:rPr lang="en-GB" dirty="0" err="1"/>
              <a:t>Jarmans</a:t>
            </a:r>
            <a:r>
              <a:rPr lang="en-GB" dirty="0"/>
              <a:t> Communication Friendly Spaces, HYGGE in the Early Years, Reggio, Montessori, Outdoor Learning and Forest Schooling), allowing us to tailor our approach for every child to allow them to reach their full potential.</a:t>
            </a:r>
            <a:endParaRPr lang="en-US" dirty="0">
              <a:solidFill>
                <a:schemeClr val="accent3"/>
              </a:solidFill>
              <a:cs typeface="Calibri"/>
            </a:endParaRPr>
          </a:p>
        </p:txBody>
      </p:sp>
      <p:sp>
        <p:nvSpPr>
          <p:cNvPr id="5" name="Slide Number Placeholder 4">
            <a:extLst>
              <a:ext uri="{FF2B5EF4-FFF2-40B4-BE49-F238E27FC236}">
                <a16:creationId xmlns:a16="http://schemas.microsoft.com/office/drawing/2014/main" id="{94026A48-6EF8-D4D0-2C6E-1F96935EA501}"/>
              </a:ext>
            </a:extLst>
          </p:cNvPr>
          <p:cNvSpPr>
            <a:spLocks noGrp="1"/>
          </p:cNvSpPr>
          <p:nvPr>
            <p:ph type="sldNum" sz="quarter" idx="11"/>
          </p:nvPr>
        </p:nvSpPr>
        <p:spPr/>
        <p:txBody>
          <a:bodyPr/>
          <a:lstStyle/>
          <a:p>
            <a:fld id="{294A09A9-5501-47C1-A89A-A340965A2BE2}" type="slidenum">
              <a:rPr lang="en-US" smtClean="0"/>
              <a:pPr/>
              <a:t>9</a:t>
            </a:fld>
            <a:endParaRPr lang="en-US" dirty="0"/>
          </a:p>
        </p:txBody>
      </p:sp>
    </p:spTree>
    <p:extLst>
      <p:ext uri="{BB962C8B-B14F-4D97-AF65-F5344CB8AC3E}">
        <p14:creationId xmlns:p14="http://schemas.microsoft.com/office/powerpoint/2010/main" val="520700503"/>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9ACE2AAA-C718-435C-B4E6-95A08ACAC44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{0D5BB2E3-EA59-4E9B-AFBD-776CA6F97E25}tf56410444_win32</Template>
  <TotalTime>261</TotalTime>
  <Words>1428</Words>
  <Application>Microsoft Office PowerPoint</Application>
  <PresentationFormat>Widescreen</PresentationFormat>
  <Paragraphs>224</Paragraphs>
  <Slides>18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Baskerville</vt:lpstr>
      <vt:lpstr>Baskerville Old Face</vt:lpstr>
      <vt:lpstr>Calibri</vt:lpstr>
      <vt:lpstr>Gill Sans Light</vt:lpstr>
      <vt:lpstr>Gill Sans Nova</vt:lpstr>
      <vt:lpstr>Gill Sans Nova Light</vt:lpstr>
      <vt:lpstr>Open Sans</vt:lpstr>
      <vt:lpstr>Office Theme</vt:lpstr>
      <vt:lpstr>PRE-SCHOOL</vt:lpstr>
      <vt:lpstr>Staff Team</vt:lpstr>
      <vt:lpstr>Introduction</vt:lpstr>
      <vt:lpstr>Children as Individuals</vt:lpstr>
      <vt:lpstr>Assessment Schedule</vt:lpstr>
      <vt:lpstr>Drop off and pick up </vt:lpstr>
      <vt:lpstr>Dotty the Rabbit</vt:lpstr>
      <vt:lpstr>Important Information</vt:lpstr>
      <vt:lpstr>Curriculum  </vt:lpstr>
      <vt:lpstr>Busy books</vt:lpstr>
      <vt:lpstr>PowerPoint Presentation</vt:lpstr>
      <vt:lpstr>Phonics Phase 1 </vt:lpstr>
      <vt:lpstr>Daily Routine</vt:lpstr>
      <vt:lpstr>10 Keys to School Readiness </vt:lpstr>
      <vt:lpstr>Parent Partnerships</vt:lpstr>
      <vt:lpstr>Forest Schools</vt:lpstr>
      <vt:lpstr>Useful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PRE-SCHOOL</dc:title>
  <dc:creator>PETER CANNON</dc:creator>
  <cp:lastModifiedBy>Kelly Packwood</cp:lastModifiedBy>
  <cp:revision>1</cp:revision>
  <dcterms:created xsi:type="dcterms:W3CDTF">2022-08-23T09:07:32Z</dcterms:created>
  <dcterms:modified xsi:type="dcterms:W3CDTF">2026-02-02T12:01:16Z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